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1"/>
  </p:notesMasterIdLst>
  <p:sldIdLst>
    <p:sldId id="287" r:id="rId5"/>
    <p:sldId id="277" r:id="rId6"/>
    <p:sldId id="324" r:id="rId7"/>
    <p:sldId id="292" r:id="rId8"/>
    <p:sldId id="295" r:id="rId9"/>
    <p:sldId id="325" r:id="rId10"/>
    <p:sldId id="326" r:id="rId11"/>
    <p:sldId id="327" r:id="rId12"/>
    <p:sldId id="305" r:id="rId13"/>
    <p:sldId id="328" r:id="rId14"/>
    <p:sldId id="329" r:id="rId15"/>
    <p:sldId id="308" r:id="rId16"/>
    <p:sldId id="323" r:id="rId17"/>
    <p:sldId id="289" r:id="rId18"/>
    <p:sldId id="298" r:id="rId19"/>
    <p:sldId id="300" r:id="rId20"/>
    <p:sldId id="309" r:id="rId21"/>
    <p:sldId id="296" r:id="rId22"/>
    <p:sldId id="301" r:id="rId23"/>
    <p:sldId id="302" r:id="rId24"/>
    <p:sldId id="284" r:id="rId25"/>
    <p:sldId id="294" r:id="rId26"/>
    <p:sldId id="293" r:id="rId27"/>
    <p:sldId id="299" r:id="rId28"/>
    <p:sldId id="310" r:id="rId29"/>
    <p:sldId id="322" r:id="rId30"/>
    <p:sldId id="311" r:id="rId31"/>
    <p:sldId id="313" r:id="rId32"/>
    <p:sldId id="314" r:id="rId33"/>
    <p:sldId id="279" r:id="rId34"/>
    <p:sldId id="315" r:id="rId35"/>
    <p:sldId id="312" r:id="rId36"/>
    <p:sldId id="317" r:id="rId37"/>
    <p:sldId id="318" r:id="rId38"/>
    <p:sldId id="320" r:id="rId39"/>
    <p:sldId id="291" r:id="rId40"/>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0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CC"/>
    <a:srgbClr val="FF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FA12D3-8D9C-49D5-9580-FA6406DE2337}" v="7" dt="2023-11-21T23:36:06.243"/>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059" autoAdjust="0"/>
    <p:restoredTop sz="92022" autoAdjust="0"/>
  </p:normalViewPr>
  <p:slideViewPr>
    <p:cSldViewPr snapToGrid="0" showGuides="1">
      <p:cViewPr varScale="1">
        <p:scale>
          <a:sx n="66" d="100"/>
          <a:sy n="66" d="100"/>
        </p:scale>
        <p:origin x="1224" y="72"/>
      </p:cViewPr>
      <p:guideLst>
        <p:guide orient="horz" pos="1502"/>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rdero, Evangelina Natalia" userId="0c597c74-2a81-42ba-8894-030918d8eb8f" providerId="ADAL" clId="{09FA12D3-8D9C-49D5-9580-FA6406DE2337}"/>
    <pc:docChg chg="addSld delSld modSld">
      <pc:chgData name="Cordero, Evangelina Natalia" userId="0c597c74-2a81-42ba-8894-030918d8eb8f" providerId="ADAL" clId="{09FA12D3-8D9C-49D5-9580-FA6406DE2337}" dt="2023-11-20T16:17:58.969" v="7" actId="2696"/>
      <pc:docMkLst>
        <pc:docMk/>
      </pc:docMkLst>
      <pc:sldChg chg="modSp mod">
        <pc:chgData name="Cordero, Evangelina Natalia" userId="0c597c74-2a81-42ba-8894-030918d8eb8f" providerId="ADAL" clId="{09FA12D3-8D9C-49D5-9580-FA6406DE2337}" dt="2023-11-20T16:12:01.588" v="0" actId="1076"/>
        <pc:sldMkLst>
          <pc:docMk/>
          <pc:sldMk cId="2875047273" sldId="277"/>
        </pc:sldMkLst>
        <pc:picChg chg="mod">
          <ac:chgData name="Cordero, Evangelina Natalia" userId="0c597c74-2a81-42ba-8894-030918d8eb8f" providerId="ADAL" clId="{09FA12D3-8D9C-49D5-9580-FA6406DE2337}" dt="2023-11-20T16:12:01.588" v="0" actId="1076"/>
          <ac:picMkLst>
            <pc:docMk/>
            <pc:sldMk cId="2875047273" sldId="277"/>
            <ac:picMk id="21" creationId="{E4674C7D-6A05-9BAF-C85F-56C8B13DAEB4}"/>
          </ac:picMkLst>
        </pc:picChg>
      </pc:sldChg>
      <pc:sldChg chg="add">
        <pc:chgData name="Cordero, Evangelina Natalia" userId="0c597c74-2a81-42ba-8894-030918d8eb8f" providerId="ADAL" clId="{09FA12D3-8D9C-49D5-9580-FA6406DE2337}" dt="2023-11-20T16:13:45.459" v="1"/>
        <pc:sldMkLst>
          <pc:docMk/>
          <pc:sldMk cId="3096304992" sldId="292"/>
        </pc:sldMkLst>
      </pc:sldChg>
      <pc:sldChg chg="add">
        <pc:chgData name="Cordero, Evangelina Natalia" userId="0c597c74-2a81-42ba-8894-030918d8eb8f" providerId="ADAL" clId="{09FA12D3-8D9C-49D5-9580-FA6406DE2337}" dt="2023-11-20T16:14:42.272" v="2"/>
        <pc:sldMkLst>
          <pc:docMk/>
          <pc:sldMk cId="4154440300" sldId="295"/>
        </pc:sldMkLst>
      </pc:sldChg>
      <pc:sldChg chg="del">
        <pc:chgData name="Cordero, Evangelina Natalia" userId="0c597c74-2a81-42ba-8894-030918d8eb8f" providerId="ADAL" clId="{09FA12D3-8D9C-49D5-9580-FA6406DE2337}" dt="2023-11-20T16:16:19.818" v="5" actId="2696"/>
        <pc:sldMkLst>
          <pc:docMk/>
          <pc:sldMk cId="997369953" sldId="305"/>
        </pc:sldMkLst>
      </pc:sldChg>
      <pc:sldChg chg="modSp del mod">
        <pc:chgData name="Cordero, Evangelina Natalia" userId="0c597c74-2a81-42ba-8894-030918d8eb8f" providerId="ADAL" clId="{09FA12D3-8D9C-49D5-9580-FA6406DE2337}" dt="2023-11-20T16:17:58.969" v="7" actId="2696"/>
        <pc:sldMkLst>
          <pc:docMk/>
          <pc:sldMk cId="147501899" sldId="321"/>
        </pc:sldMkLst>
        <pc:picChg chg="mod">
          <ac:chgData name="Cordero, Evangelina Natalia" userId="0c597c74-2a81-42ba-8894-030918d8eb8f" providerId="ADAL" clId="{09FA12D3-8D9C-49D5-9580-FA6406DE2337}" dt="2023-11-20T16:17:54.781" v="6" actId="1076"/>
          <ac:picMkLst>
            <pc:docMk/>
            <pc:sldMk cId="147501899" sldId="321"/>
            <ac:picMk id="2" creationId="{FD9D9C8A-63B4-43AD-BBCB-30CBEB312C60}"/>
          </ac:picMkLst>
        </pc:picChg>
      </pc:sldChg>
      <pc:sldChg chg="add">
        <pc:chgData name="Cordero, Evangelina Natalia" userId="0c597c74-2a81-42ba-8894-030918d8eb8f" providerId="ADAL" clId="{09FA12D3-8D9C-49D5-9580-FA6406DE2337}" dt="2023-11-20T16:14:58.723" v="3"/>
        <pc:sldMkLst>
          <pc:docMk/>
          <pc:sldMk cId="3143137302" sldId="325"/>
        </pc:sldMkLst>
      </pc:sldChg>
      <pc:sldChg chg="add">
        <pc:chgData name="Cordero, Evangelina Natalia" userId="0c597c74-2a81-42ba-8894-030918d8eb8f" providerId="ADAL" clId="{09FA12D3-8D9C-49D5-9580-FA6406DE2337}" dt="2023-11-20T16:15:31.361" v="4"/>
        <pc:sldMkLst>
          <pc:docMk/>
          <pc:sldMk cId="2048904929" sldId="326"/>
        </pc:sldMkLst>
      </pc:sldChg>
    </pc:docChg>
  </pc:docChgLst>
  <pc:docChgLst>
    <pc:chgData name="Evangelina Natalia" userId="0c597c74-2a81-42ba-8894-030918d8eb8f" providerId="ADAL" clId="{09FA12D3-8D9C-49D5-9580-FA6406DE2337}"/>
    <pc:docChg chg="undo custSel addSld modSld sldOrd">
      <pc:chgData name="Evangelina Natalia" userId="0c597c74-2a81-42ba-8894-030918d8eb8f" providerId="ADAL" clId="{09FA12D3-8D9C-49D5-9580-FA6406DE2337}" dt="2023-11-25T19:31:05.888" v="9" actId="1076"/>
      <pc:docMkLst>
        <pc:docMk/>
      </pc:docMkLst>
      <pc:sldChg chg="modSp mod">
        <pc:chgData name="Evangelina Natalia" userId="0c597c74-2a81-42ba-8894-030918d8eb8f" providerId="ADAL" clId="{09FA12D3-8D9C-49D5-9580-FA6406DE2337}" dt="2023-11-25T17:32:18.045" v="8" actId="1076"/>
        <pc:sldMkLst>
          <pc:docMk/>
          <pc:sldMk cId="4154440300" sldId="295"/>
        </pc:sldMkLst>
        <pc:picChg chg="mod">
          <ac:chgData name="Evangelina Natalia" userId="0c597c74-2a81-42ba-8894-030918d8eb8f" providerId="ADAL" clId="{09FA12D3-8D9C-49D5-9580-FA6406DE2337}" dt="2023-11-25T17:32:18.045" v="8" actId="1076"/>
          <ac:picMkLst>
            <pc:docMk/>
            <pc:sldMk cId="4154440300" sldId="295"/>
            <ac:picMk id="6" creationId="{34D1C6F6-0128-A68F-D223-330207E8DF29}"/>
          </ac:picMkLst>
        </pc:picChg>
      </pc:sldChg>
      <pc:sldChg chg="modSp mod">
        <pc:chgData name="Evangelina Natalia" userId="0c597c74-2a81-42ba-8894-030918d8eb8f" providerId="ADAL" clId="{09FA12D3-8D9C-49D5-9580-FA6406DE2337}" dt="2023-11-25T19:31:05.888" v="9" actId="1076"/>
        <pc:sldMkLst>
          <pc:docMk/>
          <pc:sldMk cId="3357633140" sldId="299"/>
        </pc:sldMkLst>
        <pc:graphicFrameChg chg="mod">
          <ac:chgData name="Evangelina Natalia" userId="0c597c74-2a81-42ba-8894-030918d8eb8f" providerId="ADAL" clId="{09FA12D3-8D9C-49D5-9580-FA6406DE2337}" dt="2023-11-25T19:31:05.888" v="9" actId="1076"/>
          <ac:graphicFrameMkLst>
            <pc:docMk/>
            <pc:sldMk cId="3357633140" sldId="299"/>
            <ac:graphicFrameMk id="7" creationId="{00000000-0000-0000-0000-000000000000}"/>
          </ac:graphicFrameMkLst>
        </pc:graphicFrameChg>
      </pc:sldChg>
      <pc:sldChg chg="add">
        <pc:chgData name="Evangelina Natalia" userId="0c597c74-2a81-42ba-8894-030918d8eb8f" providerId="ADAL" clId="{09FA12D3-8D9C-49D5-9580-FA6406DE2337}" dt="2023-11-21T23:35:37.829" v="1"/>
        <pc:sldMkLst>
          <pc:docMk/>
          <pc:sldMk cId="897940526" sldId="305"/>
        </pc:sldMkLst>
      </pc:sldChg>
      <pc:sldChg chg="modSp mod">
        <pc:chgData name="Evangelina Natalia" userId="0c597c74-2a81-42ba-8894-030918d8eb8f" providerId="ADAL" clId="{09FA12D3-8D9C-49D5-9580-FA6406DE2337}" dt="2023-11-25T12:59:28.267" v="4" actId="1076"/>
        <pc:sldMkLst>
          <pc:docMk/>
          <pc:sldMk cId="2602544980" sldId="315"/>
        </pc:sldMkLst>
        <pc:picChg chg="mod">
          <ac:chgData name="Evangelina Natalia" userId="0c597c74-2a81-42ba-8894-030918d8eb8f" providerId="ADAL" clId="{09FA12D3-8D9C-49D5-9580-FA6406DE2337}" dt="2023-11-25T12:59:28.267" v="4" actId="1076"/>
          <ac:picMkLst>
            <pc:docMk/>
            <pc:sldMk cId="2602544980" sldId="315"/>
            <ac:picMk id="8" creationId="{00000000-0000-0000-0000-000000000000}"/>
          </ac:picMkLst>
        </pc:picChg>
      </pc:sldChg>
      <pc:sldChg chg="modSp mod">
        <pc:chgData name="Evangelina Natalia" userId="0c597c74-2a81-42ba-8894-030918d8eb8f" providerId="ADAL" clId="{09FA12D3-8D9C-49D5-9580-FA6406DE2337}" dt="2023-11-21T23:46:54.464" v="3" actId="1076"/>
        <pc:sldMkLst>
          <pc:docMk/>
          <pc:sldMk cId="1447999696" sldId="322"/>
        </pc:sldMkLst>
        <pc:picChg chg="mod">
          <ac:chgData name="Evangelina Natalia" userId="0c597c74-2a81-42ba-8894-030918d8eb8f" providerId="ADAL" clId="{09FA12D3-8D9C-49D5-9580-FA6406DE2337}" dt="2023-11-21T23:46:54.464" v="3" actId="1076"/>
          <ac:picMkLst>
            <pc:docMk/>
            <pc:sldMk cId="1447999696" sldId="322"/>
            <ac:picMk id="2" creationId="{E1F916B0-5C7A-4FEC-B920-272D96C3EE57}"/>
          </ac:picMkLst>
        </pc:picChg>
      </pc:sldChg>
      <pc:sldChg chg="ord">
        <pc:chgData name="Evangelina Natalia" userId="0c597c74-2a81-42ba-8894-030918d8eb8f" providerId="ADAL" clId="{09FA12D3-8D9C-49D5-9580-FA6406DE2337}" dt="2023-11-25T17:22:51.818" v="7" actId="20578"/>
        <pc:sldMkLst>
          <pc:docMk/>
          <pc:sldMk cId="857207944" sldId="324"/>
        </pc:sldMkLst>
      </pc:sldChg>
      <pc:sldChg chg="add">
        <pc:chgData name="Evangelina Natalia" userId="0c597c74-2a81-42ba-8894-030918d8eb8f" providerId="ADAL" clId="{09FA12D3-8D9C-49D5-9580-FA6406DE2337}" dt="2023-11-21T23:35:04.090" v="0"/>
        <pc:sldMkLst>
          <pc:docMk/>
          <pc:sldMk cId="4192521647" sldId="327"/>
        </pc:sldMkLst>
      </pc:sldChg>
      <pc:sldChg chg="add">
        <pc:chgData name="Evangelina Natalia" userId="0c597c74-2a81-42ba-8894-030918d8eb8f" providerId="ADAL" clId="{09FA12D3-8D9C-49D5-9580-FA6406DE2337}" dt="2023-11-21T23:36:06.240" v="2"/>
        <pc:sldMkLst>
          <pc:docMk/>
          <pc:sldMk cId="3272413632" sldId="328"/>
        </pc:sldMkLst>
      </pc:sldChg>
      <pc:sldChg chg="add">
        <pc:chgData name="Evangelina Natalia" userId="0c597c74-2a81-42ba-8894-030918d8eb8f" providerId="ADAL" clId="{09FA12D3-8D9C-49D5-9580-FA6406DE2337}" dt="2023-11-21T23:36:06.240" v="2"/>
        <pc:sldMkLst>
          <pc:docMk/>
          <pc:sldMk cId="570225121" sldId="329"/>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15EE9B-1D52-4E2B-84CE-DDA58D656082}" type="doc">
      <dgm:prSet loTypeId="urn:microsoft.com/office/officeart/2005/8/layout/radial6" loCatId="cycle" qsTypeId="urn:microsoft.com/office/officeart/2005/8/quickstyle/3d3" qsCatId="3D" csTypeId="urn:microsoft.com/office/officeart/2005/8/colors/colorful5" csCatId="colorful" phldr="1"/>
      <dgm:spPr/>
      <dgm:t>
        <a:bodyPr/>
        <a:lstStyle/>
        <a:p>
          <a:endParaRPr lang="es-AR"/>
        </a:p>
      </dgm:t>
    </dgm:pt>
    <dgm:pt modelId="{FED5870C-A004-4BBD-9871-2B9F8096C31C}">
      <dgm:prSet custT="1"/>
      <dgm:spPr/>
      <dgm:t>
        <a:bodyPr/>
        <a:lstStyle/>
        <a:p>
          <a:r>
            <a:rPr lang="es-AR" sz="900" b="1" i="0" dirty="0">
              <a:effectLst/>
              <a:latin typeface="+mn-lt"/>
            </a:rPr>
            <a:t>Flexibilidad y adaptación al cambio</a:t>
          </a:r>
        </a:p>
      </dgm:t>
    </dgm:pt>
    <dgm:pt modelId="{A838E619-992A-4588-885B-D0DEE257F679}" type="parTrans" cxnId="{BC2AE27B-7F00-4C60-B07C-047485101FDC}">
      <dgm:prSet/>
      <dgm:spPr/>
      <dgm:t>
        <a:bodyPr/>
        <a:lstStyle/>
        <a:p>
          <a:endParaRPr lang="es-AR" sz="900" b="1">
            <a:latin typeface="+mn-lt"/>
          </a:endParaRPr>
        </a:p>
      </dgm:t>
    </dgm:pt>
    <dgm:pt modelId="{29AC5EC6-EA46-443B-B309-46E822C51244}" type="sibTrans" cxnId="{BC2AE27B-7F00-4C60-B07C-047485101FDC}">
      <dgm:prSet/>
      <dgm:spPr/>
      <dgm:t>
        <a:bodyPr/>
        <a:lstStyle/>
        <a:p>
          <a:endParaRPr lang="es-AR" sz="900" b="1">
            <a:latin typeface="+mn-lt"/>
          </a:endParaRPr>
        </a:p>
      </dgm:t>
    </dgm:pt>
    <dgm:pt modelId="{219434A7-BCBA-42D4-94BF-AEF1E178CDE1}">
      <dgm:prSet custT="1"/>
      <dgm:spPr/>
      <dgm:t>
        <a:bodyPr/>
        <a:lstStyle/>
        <a:p>
          <a:r>
            <a:rPr lang="es-AR" sz="900" b="1" i="0" dirty="0">
              <a:effectLst/>
              <a:latin typeface="+mn-lt"/>
            </a:rPr>
            <a:t>Capacidad de resolución y creatividad</a:t>
          </a:r>
        </a:p>
      </dgm:t>
    </dgm:pt>
    <dgm:pt modelId="{DB1F3E16-36F6-49DE-9119-B7625D3EF278}" type="parTrans" cxnId="{5AC7E85D-5C5C-4F58-A540-43B971CD9439}">
      <dgm:prSet/>
      <dgm:spPr/>
      <dgm:t>
        <a:bodyPr/>
        <a:lstStyle/>
        <a:p>
          <a:endParaRPr lang="es-AR" sz="900" b="1">
            <a:latin typeface="+mn-lt"/>
          </a:endParaRPr>
        </a:p>
      </dgm:t>
    </dgm:pt>
    <dgm:pt modelId="{12DC836F-93EB-4D9E-BD6F-1FE8117B3841}" type="sibTrans" cxnId="{5AC7E85D-5C5C-4F58-A540-43B971CD9439}">
      <dgm:prSet/>
      <dgm:spPr/>
      <dgm:t>
        <a:bodyPr/>
        <a:lstStyle/>
        <a:p>
          <a:endParaRPr lang="es-AR" sz="900" b="1">
            <a:latin typeface="+mn-lt"/>
          </a:endParaRPr>
        </a:p>
      </dgm:t>
    </dgm:pt>
    <dgm:pt modelId="{7AA9514E-4AA2-4E11-9D35-D8AD8AB164A3}">
      <dgm:prSet custT="1"/>
      <dgm:spPr/>
      <dgm:t>
        <a:bodyPr/>
        <a:lstStyle/>
        <a:p>
          <a:r>
            <a:rPr lang="es-AR" sz="900" b="1" i="0" dirty="0">
              <a:effectLst/>
              <a:latin typeface="+mn-lt"/>
            </a:rPr>
            <a:t>Organización y gestión del tiempo</a:t>
          </a:r>
        </a:p>
      </dgm:t>
    </dgm:pt>
    <dgm:pt modelId="{D2B02327-1A26-4EC0-8216-2F825FF86645}" type="parTrans" cxnId="{D9A288A9-B978-466E-91EE-51C269BF078C}">
      <dgm:prSet/>
      <dgm:spPr/>
      <dgm:t>
        <a:bodyPr/>
        <a:lstStyle/>
        <a:p>
          <a:endParaRPr lang="es-AR" sz="900" b="1">
            <a:latin typeface="+mn-lt"/>
          </a:endParaRPr>
        </a:p>
      </dgm:t>
    </dgm:pt>
    <dgm:pt modelId="{125294DA-5A64-4FF5-ADA0-C61DB90F1EA9}" type="sibTrans" cxnId="{D9A288A9-B978-466E-91EE-51C269BF078C}">
      <dgm:prSet/>
      <dgm:spPr/>
      <dgm:t>
        <a:bodyPr/>
        <a:lstStyle/>
        <a:p>
          <a:endParaRPr lang="es-AR" sz="900" b="1">
            <a:latin typeface="+mn-lt"/>
          </a:endParaRPr>
        </a:p>
      </dgm:t>
    </dgm:pt>
    <dgm:pt modelId="{ED061B87-C87C-4433-BF07-62A3CC57ACE3}">
      <dgm:prSet custT="1"/>
      <dgm:spPr/>
      <dgm:t>
        <a:bodyPr/>
        <a:lstStyle/>
        <a:p>
          <a:r>
            <a:rPr lang="es-AR" sz="900" b="1" dirty="0">
              <a:latin typeface="+mn-lt"/>
            </a:rPr>
            <a:t>Inteligencia emocional</a:t>
          </a:r>
        </a:p>
      </dgm:t>
    </dgm:pt>
    <dgm:pt modelId="{8766B31D-797F-43E0-8A43-621088AE46A8}" type="parTrans" cxnId="{FBB23016-DDE3-4089-A677-5089AC225424}">
      <dgm:prSet/>
      <dgm:spPr/>
      <dgm:t>
        <a:bodyPr/>
        <a:lstStyle/>
        <a:p>
          <a:endParaRPr lang="es-AR" sz="900" b="1">
            <a:latin typeface="+mn-lt"/>
          </a:endParaRPr>
        </a:p>
      </dgm:t>
    </dgm:pt>
    <dgm:pt modelId="{9FFF6ECC-78CE-4286-B911-4085247A7501}" type="sibTrans" cxnId="{FBB23016-DDE3-4089-A677-5089AC225424}">
      <dgm:prSet/>
      <dgm:spPr/>
      <dgm:t>
        <a:bodyPr/>
        <a:lstStyle/>
        <a:p>
          <a:endParaRPr lang="es-AR" sz="900" b="1">
            <a:latin typeface="+mn-lt"/>
          </a:endParaRPr>
        </a:p>
      </dgm:t>
    </dgm:pt>
    <dgm:pt modelId="{B30EB4D8-55B9-47CA-A42B-84F42258A023}">
      <dgm:prSet custT="1"/>
      <dgm:spPr/>
      <dgm:t>
        <a:bodyPr/>
        <a:lstStyle/>
        <a:p>
          <a:r>
            <a:rPr lang="es-AR" sz="900" b="1" dirty="0">
              <a:latin typeface="+mn-lt"/>
            </a:rPr>
            <a:t>Pensamiento crítico</a:t>
          </a:r>
        </a:p>
      </dgm:t>
    </dgm:pt>
    <dgm:pt modelId="{31EA3F19-634E-4741-8485-D5BF274925D3}" type="parTrans" cxnId="{29AF5973-2321-4BE0-AB41-E43D4FD4E04F}">
      <dgm:prSet/>
      <dgm:spPr/>
      <dgm:t>
        <a:bodyPr/>
        <a:lstStyle/>
        <a:p>
          <a:endParaRPr lang="es-AR" sz="900" b="1">
            <a:latin typeface="+mn-lt"/>
          </a:endParaRPr>
        </a:p>
      </dgm:t>
    </dgm:pt>
    <dgm:pt modelId="{F5A1BF77-484D-478A-AA33-9E2DE0D55D52}" type="sibTrans" cxnId="{29AF5973-2321-4BE0-AB41-E43D4FD4E04F}">
      <dgm:prSet/>
      <dgm:spPr/>
      <dgm:t>
        <a:bodyPr/>
        <a:lstStyle/>
        <a:p>
          <a:endParaRPr lang="es-AR" sz="900" b="1">
            <a:latin typeface="+mn-lt"/>
          </a:endParaRPr>
        </a:p>
      </dgm:t>
    </dgm:pt>
    <dgm:pt modelId="{84813E03-F93A-4214-B42C-ACC2D28BABE8}">
      <dgm:prSet custT="1"/>
      <dgm:spPr/>
      <dgm:t>
        <a:bodyPr/>
        <a:lstStyle/>
        <a:p>
          <a:r>
            <a:rPr lang="es-AR" sz="900" b="1" dirty="0">
              <a:latin typeface="+mn-lt"/>
            </a:rPr>
            <a:t>Liderazgo</a:t>
          </a:r>
        </a:p>
      </dgm:t>
    </dgm:pt>
    <dgm:pt modelId="{4EB3D1E5-688A-4865-9713-5DD74BE73C48}" type="parTrans" cxnId="{83C3F852-299E-43D6-AC23-84D164343355}">
      <dgm:prSet/>
      <dgm:spPr/>
      <dgm:t>
        <a:bodyPr/>
        <a:lstStyle/>
        <a:p>
          <a:endParaRPr lang="es-AR" sz="900" b="1">
            <a:latin typeface="+mn-lt"/>
          </a:endParaRPr>
        </a:p>
      </dgm:t>
    </dgm:pt>
    <dgm:pt modelId="{C00A1718-A424-4D34-A61A-15D2326B3F25}" type="sibTrans" cxnId="{83C3F852-299E-43D6-AC23-84D164343355}">
      <dgm:prSet/>
      <dgm:spPr/>
      <dgm:t>
        <a:bodyPr/>
        <a:lstStyle/>
        <a:p>
          <a:endParaRPr lang="es-AR" sz="900" b="1">
            <a:latin typeface="+mn-lt"/>
          </a:endParaRPr>
        </a:p>
      </dgm:t>
    </dgm:pt>
    <dgm:pt modelId="{809DF98A-5B8E-4763-9DAD-55E880BFD8F4}">
      <dgm:prSet custT="1"/>
      <dgm:spPr/>
      <dgm:t>
        <a:bodyPr/>
        <a:lstStyle/>
        <a:p>
          <a:r>
            <a:rPr lang="es-AR" sz="900" b="1" dirty="0">
              <a:latin typeface="+mn-lt"/>
            </a:rPr>
            <a:t>Capacidad de aprendizaje rápido</a:t>
          </a:r>
        </a:p>
      </dgm:t>
    </dgm:pt>
    <dgm:pt modelId="{C9674B3D-46AE-4B97-8FDB-CFEA5E281D61}" type="parTrans" cxnId="{D838D45E-7FEF-4CFB-9DE7-252F8C691D24}">
      <dgm:prSet/>
      <dgm:spPr/>
      <dgm:t>
        <a:bodyPr/>
        <a:lstStyle/>
        <a:p>
          <a:endParaRPr lang="es-AR" sz="900" b="1">
            <a:latin typeface="+mn-lt"/>
          </a:endParaRPr>
        </a:p>
      </dgm:t>
    </dgm:pt>
    <dgm:pt modelId="{ECEB3A4B-73E4-4B68-B263-75213774B15C}" type="sibTrans" cxnId="{D838D45E-7FEF-4CFB-9DE7-252F8C691D24}">
      <dgm:prSet/>
      <dgm:spPr/>
      <dgm:t>
        <a:bodyPr/>
        <a:lstStyle/>
        <a:p>
          <a:endParaRPr lang="es-AR" sz="900" b="1">
            <a:latin typeface="+mn-lt"/>
          </a:endParaRPr>
        </a:p>
      </dgm:t>
    </dgm:pt>
    <dgm:pt modelId="{164CFDE0-A7EB-40A2-96FC-676994C7E13F}">
      <dgm:prSet custT="1"/>
      <dgm:spPr/>
      <dgm:t>
        <a:bodyPr/>
        <a:lstStyle/>
        <a:p>
          <a:r>
            <a:rPr lang="es-AR" sz="900" b="1" dirty="0" err="1">
              <a:latin typeface="+mn-lt"/>
            </a:rPr>
            <a:t>Resiliencia</a:t>
          </a:r>
          <a:endParaRPr lang="es-AR" sz="900" b="1" dirty="0">
            <a:latin typeface="+mn-lt"/>
          </a:endParaRPr>
        </a:p>
      </dgm:t>
    </dgm:pt>
    <dgm:pt modelId="{B544031F-FC4D-4091-8435-354B1DC3331B}" type="parTrans" cxnId="{EE64712D-AF36-4109-825D-61ADF6C264B1}">
      <dgm:prSet/>
      <dgm:spPr/>
      <dgm:t>
        <a:bodyPr/>
        <a:lstStyle/>
        <a:p>
          <a:endParaRPr lang="es-AR" sz="900" b="1">
            <a:latin typeface="+mn-lt"/>
          </a:endParaRPr>
        </a:p>
      </dgm:t>
    </dgm:pt>
    <dgm:pt modelId="{D7DE3C85-78EF-414D-A324-09F59A416E94}" type="sibTrans" cxnId="{EE64712D-AF36-4109-825D-61ADF6C264B1}">
      <dgm:prSet/>
      <dgm:spPr/>
      <dgm:t>
        <a:bodyPr/>
        <a:lstStyle/>
        <a:p>
          <a:endParaRPr lang="es-AR" sz="900" b="1">
            <a:latin typeface="+mn-lt"/>
          </a:endParaRPr>
        </a:p>
      </dgm:t>
    </dgm:pt>
    <dgm:pt modelId="{3E511DB8-848C-4F9F-9EB0-538FA3593A4F}">
      <dgm:prSet phldrT="[Texto]" custT="1"/>
      <dgm:spPr/>
      <dgm:t>
        <a:bodyPr/>
        <a:lstStyle/>
        <a:p>
          <a:r>
            <a:rPr lang="es-AR" sz="900" b="1" dirty="0">
              <a:latin typeface="+mn-lt"/>
            </a:rPr>
            <a:t>Habilidades Blandas</a:t>
          </a:r>
        </a:p>
      </dgm:t>
    </dgm:pt>
    <dgm:pt modelId="{7D1BA812-63CB-4A58-84C5-58E08F2E83A9}" type="sibTrans" cxnId="{83D93C69-AACD-4F71-919E-792354B4624A}">
      <dgm:prSet/>
      <dgm:spPr/>
      <dgm:t>
        <a:bodyPr/>
        <a:lstStyle/>
        <a:p>
          <a:endParaRPr lang="es-AR" sz="900" b="1">
            <a:latin typeface="+mn-lt"/>
          </a:endParaRPr>
        </a:p>
      </dgm:t>
    </dgm:pt>
    <dgm:pt modelId="{2C02854F-E20D-4EB4-9C05-C121617BDB78}" type="parTrans" cxnId="{83D93C69-AACD-4F71-919E-792354B4624A}">
      <dgm:prSet/>
      <dgm:spPr/>
      <dgm:t>
        <a:bodyPr/>
        <a:lstStyle/>
        <a:p>
          <a:endParaRPr lang="es-AR" sz="900" b="1">
            <a:latin typeface="+mn-lt"/>
          </a:endParaRPr>
        </a:p>
      </dgm:t>
    </dgm:pt>
    <dgm:pt modelId="{14DC5B59-2DA0-40B4-AD91-65D897EBED86}">
      <dgm:prSet custT="1"/>
      <dgm:spPr/>
      <dgm:t>
        <a:bodyPr/>
        <a:lstStyle/>
        <a:p>
          <a:r>
            <a:rPr lang="es-AR" sz="900" b="1" i="0" dirty="0">
              <a:effectLst/>
              <a:latin typeface="+mn-lt"/>
            </a:rPr>
            <a:t>Trabajo en equipo</a:t>
          </a:r>
          <a:endParaRPr lang="es-AR" sz="900" b="1" dirty="0">
            <a:latin typeface="+mn-lt"/>
          </a:endParaRPr>
        </a:p>
      </dgm:t>
    </dgm:pt>
    <dgm:pt modelId="{1160789C-3A7F-4D58-8324-2168B9926434}" type="parTrans" cxnId="{7870C546-AAE0-4FAE-AC89-05318A94E621}">
      <dgm:prSet/>
      <dgm:spPr/>
      <dgm:t>
        <a:bodyPr/>
        <a:lstStyle/>
        <a:p>
          <a:endParaRPr lang="es-AR" sz="900" b="1">
            <a:latin typeface="+mn-lt"/>
          </a:endParaRPr>
        </a:p>
      </dgm:t>
    </dgm:pt>
    <dgm:pt modelId="{42453AC6-B7CF-4F33-B8B1-65F83A7FBECD}" type="sibTrans" cxnId="{7870C546-AAE0-4FAE-AC89-05318A94E621}">
      <dgm:prSet/>
      <dgm:spPr/>
      <dgm:t>
        <a:bodyPr/>
        <a:lstStyle/>
        <a:p>
          <a:endParaRPr lang="es-AR" sz="900" b="1">
            <a:latin typeface="+mn-lt"/>
          </a:endParaRPr>
        </a:p>
      </dgm:t>
    </dgm:pt>
    <dgm:pt modelId="{4644E562-2EBE-41B5-9A5E-20B89CFF0C64}">
      <dgm:prSet custT="1"/>
      <dgm:spPr/>
      <dgm:t>
        <a:bodyPr/>
        <a:lstStyle/>
        <a:p>
          <a:r>
            <a:rPr lang="es-AR" sz="800" b="1" i="0">
              <a:effectLst/>
              <a:latin typeface="+mn-lt"/>
            </a:rPr>
            <a:t>Habilidad de comunicación</a:t>
          </a:r>
          <a:endParaRPr lang="es-AR" sz="800" b="1" dirty="0">
            <a:latin typeface="+mn-lt"/>
          </a:endParaRPr>
        </a:p>
      </dgm:t>
    </dgm:pt>
    <dgm:pt modelId="{1B20832A-F6A0-4B7E-BCE0-4254F4348809}" type="parTrans" cxnId="{B682E5E4-3C32-4727-BED3-255879ADEF56}">
      <dgm:prSet/>
      <dgm:spPr/>
      <dgm:t>
        <a:bodyPr/>
        <a:lstStyle/>
        <a:p>
          <a:endParaRPr lang="es-AR" sz="900" b="1">
            <a:latin typeface="+mn-lt"/>
          </a:endParaRPr>
        </a:p>
      </dgm:t>
    </dgm:pt>
    <dgm:pt modelId="{0FD87CD7-D84A-4BBE-A494-1C502700E0E9}" type="sibTrans" cxnId="{B682E5E4-3C32-4727-BED3-255879ADEF56}">
      <dgm:prSet/>
      <dgm:spPr/>
      <dgm:t>
        <a:bodyPr/>
        <a:lstStyle/>
        <a:p>
          <a:endParaRPr lang="es-AR" sz="900" b="1">
            <a:latin typeface="+mn-lt"/>
          </a:endParaRPr>
        </a:p>
      </dgm:t>
    </dgm:pt>
    <dgm:pt modelId="{77AFE02E-0268-4FEF-987C-68D3D4FEEDC2}" type="pres">
      <dgm:prSet presAssocID="{8215EE9B-1D52-4E2B-84CE-DDA58D656082}" presName="Name0" presStyleCnt="0">
        <dgm:presLayoutVars>
          <dgm:chMax val="1"/>
          <dgm:dir/>
          <dgm:animLvl val="ctr"/>
          <dgm:resizeHandles val="exact"/>
        </dgm:presLayoutVars>
      </dgm:prSet>
      <dgm:spPr/>
    </dgm:pt>
    <dgm:pt modelId="{E8C5D5AA-6B39-46FB-A0B9-79A9D2E8DD23}" type="pres">
      <dgm:prSet presAssocID="{3E511DB8-848C-4F9F-9EB0-538FA3593A4F}" presName="centerShape" presStyleLbl="node0" presStyleIdx="0" presStyleCnt="1" custLinFactNeighborX="-56393" custLinFactNeighborY="-44473"/>
      <dgm:spPr/>
    </dgm:pt>
    <dgm:pt modelId="{7251B75E-BF28-4116-95BB-42DC76807EE1}" type="pres">
      <dgm:prSet presAssocID="{14DC5B59-2DA0-40B4-AD91-65D897EBED86}" presName="node" presStyleLbl="node1" presStyleIdx="0" presStyleCnt="10">
        <dgm:presLayoutVars>
          <dgm:bulletEnabled val="1"/>
        </dgm:presLayoutVars>
      </dgm:prSet>
      <dgm:spPr/>
    </dgm:pt>
    <dgm:pt modelId="{FB66BA9D-2178-494F-8701-2D250006AA46}" type="pres">
      <dgm:prSet presAssocID="{14DC5B59-2DA0-40B4-AD91-65D897EBED86}" presName="dummy" presStyleCnt="0"/>
      <dgm:spPr/>
    </dgm:pt>
    <dgm:pt modelId="{C626CB25-0A0A-487F-A754-5A55A5F9260B}" type="pres">
      <dgm:prSet presAssocID="{42453AC6-B7CF-4F33-B8B1-65F83A7FBECD}" presName="sibTrans" presStyleLbl="sibTrans2D1" presStyleIdx="0" presStyleCnt="10"/>
      <dgm:spPr/>
    </dgm:pt>
    <dgm:pt modelId="{9E27B1FC-247C-4906-8C05-CDCDBFD2FA53}" type="pres">
      <dgm:prSet presAssocID="{4644E562-2EBE-41B5-9A5E-20B89CFF0C64}" presName="node" presStyleLbl="node1" presStyleIdx="1" presStyleCnt="10">
        <dgm:presLayoutVars>
          <dgm:bulletEnabled val="1"/>
        </dgm:presLayoutVars>
      </dgm:prSet>
      <dgm:spPr/>
    </dgm:pt>
    <dgm:pt modelId="{46BA4E07-058D-45F7-9661-CDE069DFFD66}" type="pres">
      <dgm:prSet presAssocID="{4644E562-2EBE-41B5-9A5E-20B89CFF0C64}" presName="dummy" presStyleCnt="0"/>
      <dgm:spPr/>
    </dgm:pt>
    <dgm:pt modelId="{06D45D21-C791-4958-BF5B-2A6B23779A5D}" type="pres">
      <dgm:prSet presAssocID="{0FD87CD7-D84A-4BBE-A494-1C502700E0E9}" presName="sibTrans" presStyleLbl="sibTrans2D1" presStyleIdx="1" presStyleCnt="10"/>
      <dgm:spPr/>
    </dgm:pt>
    <dgm:pt modelId="{9F7F5453-68E9-47F1-A555-083AF45D11B0}" type="pres">
      <dgm:prSet presAssocID="{FED5870C-A004-4BBD-9871-2B9F8096C31C}" presName="node" presStyleLbl="node1" presStyleIdx="2" presStyleCnt="10">
        <dgm:presLayoutVars>
          <dgm:bulletEnabled val="1"/>
        </dgm:presLayoutVars>
      </dgm:prSet>
      <dgm:spPr/>
    </dgm:pt>
    <dgm:pt modelId="{1214FE91-B64A-4352-B697-55842203B00B}" type="pres">
      <dgm:prSet presAssocID="{FED5870C-A004-4BBD-9871-2B9F8096C31C}" presName="dummy" presStyleCnt="0"/>
      <dgm:spPr/>
    </dgm:pt>
    <dgm:pt modelId="{E622D231-F3AC-41C3-8A0A-05CEB8E3AE08}" type="pres">
      <dgm:prSet presAssocID="{29AC5EC6-EA46-443B-B309-46E822C51244}" presName="sibTrans" presStyleLbl="sibTrans2D1" presStyleIdx="2" presStyleCnt="10"/>
      <dgm:spPr/>
    </dgm:pt>
    <dgm:pt modelId="{4A4C8CE8-3126-42E7-BAE3-9AABB96B2A8F}" type="pres">
      <dgm:prSet presAssocID="{219434A7-BCBA-42D4-94BF-AEF1E178CDE1}" presName="node" presStyleLbl="node1" presStyleIdx="3" presStyleCnt="10">
        <dgm:presLayoutVars>
          <dgm:bulletEnabled val="1"/>
        </dgm:presLayoutVars>
      </dgm:prSet>
      <dgm:spPr/>
    </dgm:pt>
    <dgm:pt modelId="{9938B78B-2625-4A5E-8965-CE4B917A23E5}" type="pres">
      <dgm:prSet presAssocID="{219434A7-BCBA-42D4-94BF-AEF1E178CDE1}" presName="dummy" presStyleCnt="0"/>
      <dgm:spPr/>
    </dgm:pt>
    <dgm:pt modelId="{228762B2-B620-4EA3-92BF-F214B165415C}" type="pres">
      <dgm:prSet presAssocID="{12DC836F-93EB-4D9E-BD6F-1FE8117B3841}" presName="sibTrans" presStyleLbl="sibTrans2D1" presStyleIdx="3" presStyleCnt="10"/>
      <dgm:spPr/>
    </dgm:pt>
    <dgm:pt modelId="{5C6E33CC-2F68-4772-B4D9-0EF44BE166EF}" type="pres">
      <dgm:prSet presAssocID="{7AA9514E-4AA2-4E11-9D35-D8AD8AB164A3}" presName="node" presStyleLbl="node1" presStyleIdx="4" presStyleCnt="10">
        <dgm:presLayoutVars>
          <dgm:bulletEnabled val="1"/>
        </dgm:presLayoutVars>
      </dgm:prSet>
      <dgm:spPr/>
    </dgm:pt>
    <dgm:pt modelId="{3355F72F-CECB-439E-B936-151E97B3A202}" type="pres">
      <dgm:prSet presAssocID="{7AA9514E-4AA2-4E11-9D35-D8AD8AB164A3}" presName="dummy" presStyleCnt="0"/>
      <dgm:spPr/>
    </dgm:pt>
    <dgm:pt modelId="{6E293EC3-62CA-4696-B271-BBB0AAE9BF50}" type="pres">
      <dgm:prSet presAssocID="{125294DA-5A64-4FF5-ADA0-C61DB90F1EA9}" presName="sibTrans" presStyleLbl="sibTrans2D1" presStyleIdx="4" presStyleCnt="10"/>
      <dgm:spPr/>
    </dgm:pt>
    <dgm:pt modelId="{A8964036-2B5B-4143-B025-8592F7802ED7}" type="pres">
      <dgm:prSet presAssocID="{ED061B87-C87C-4433-BF07-62A3CC57ACE3}" presName="node" presStyleLbl="node1" presStyleIdx="5" presStyleCnt="10">
        <dgm:presLayoutVars>
          <dgm:bulletEnabled val="1"/>
        </dgm:presLayoutVars>
      </dgm:prSet>
      <dgm:spPr/>
    </dgm:pt>
    <dgm:pt modelId="{5ADC0382-BE84-4623-9D91-7EDC78830E14}" type="pres">
      <dgm:prSet presAssocID="{ED061B87-C87C-4433-BF07-62A3CC57ACE3}" presName="dummy" presStyleCnt="0"/>
      <dgm:spPr/>
    </dgm:pt>
    <dgm:pt modelId="{7EC1ACC9-3932-4CD3-BEAD-C92B3986B02A}" type="pres">
      <dgm:prSet presAssocID="{9FFF6ECC-78CE-4286-B911-4085247A7501}" presName="sibTrans" presStyleLbl="sibTrans2D1" presStyleIdx="5" presStyleCnt="10"/>
      <dgm:spPr/>
    </dgm:pt>
    <dgm:pt modelId="{5AAD6E19-F51D-418C-BA1B-534C82CC4AC9}" type="pres">
      <dgm:prSet presAssocID="{164CFDE0-A7EB-40A2-96FC-676994C7E13F}" presName="node" presStyleLbl="node1" presStyleIdx="6" presStyleCnt="10">
        <dgm:presLayoutVars>
          <dgm:bulletEnabled val="1"/>
        </dgm:presLayoutVars>
      </dgm:prSet>
      <dgm:spPr/>
    </dgm:pt>
    <dgm:pt modelId="{BD329E2D-A535-42B5-A57C-CC12647F2CA7}" type="pres">
      <dgm:prSet presAssocID="{164CFDE0-A7EB-40A2-96FC-676994C7E13F}" presName="dummy" presStyleCnt="0"/>
      <dgm:spPr/>
    </dgm:pt>
    <dgm:pt modelId="{298F9912-6CF8-4849-8B53-0C8A47B44FFD}" type="pres">
      <dgm:prSet presAssocID="{D7DE3C85-78EF-414D-A324-09F59A416E94}" presName="sibTrans" presStyleLbl="sibTrans2D1" presStyleIdx="6" presStyleCnt="10"/>
      <dgm:spPr/>
    </dgm:pt>
    <dgm:pt modelId="{8F38723E-861D-4A85-82B0-EF69AE01EE5F}" type="pres">
      <dgm:prSet presAssocID="{809DF98A-5B8E-4763-9DAD-55E880BFD8F4}" presName="node" presStyleLbl="node1" presStyleIdx="7" presStyleCnt="10">
        <dgm:presLayoutVars>
          <dgm:bulletEnabled val="1"/>
        </dgm:presLayoutVars>
      </dgm:prSet>
      <dgm:spPr/>
    </dgm:pt>
    <dgm:pt modelId="{B6C2A052-277D-479F-903D-02D3BEE4A98D}" type="pres">
      <dgm:prSet presAssocID="{809DF98A-5B8E-4763-9DAD-55E880BFD8F4}" presName="dummy" presStyleCnt="0"/>
      <dgm:spPr/>
    </dgm:pt>
    <dgm:pt modelId="{F8A30448-41FD-4F3A-B976-D4FB008132A1}" type="pres">
      <dgm:prSet presAssocID="{ECEB3A4B-73E4-4B68-B263-75213774B15C}" presName="sibTrans" presStyleLbl="sibTrans2D1" presStyleIdx="7" presStyleCnt="10"/>
      <dgm:spPr/>
    </dgm:pt>
    <dgm:pt modelId="{3DA80BDA-CA55-4E61-85BF-9B30A5DE8B64}" type="pres">
      <dgm:prSet presAssocID="{84813E03-F93A-4214-B42C-ACC2D28BABE8}" presName="node" presStyleLbl="node1" presStyleIdx="8" presStyleCnt="10">
        <dgm:presLayoutVars>
          <dgm:bulletEnabled val="1"/>
        </dgm:presLayoutVars>
      </dgm:prSet>
      <dgm:spPr/>
    </dgm:pt>
    <dgm:pt modelId="{832223E8-3BAF-4DA5-A2D7-FE4411B86D72}" type="pres">
      <dgm:prSet presAssocID="{84813E03-F93A-4214-B42C-ACC2D28BABE8}" presName="dummy" presStyleCnt="0"/>
      <dgm:spPr/>
    </dgm:pt>
    <dgm:pt modelId="{6B3BA090-66D7-47E8-A5BE-0DFF080702D6}" type="pres">
      <dgm:prSet presAssocID="{C00A1718-A424-4D34-A61A-15D2326B3F25}" presName="sibTrans" presStyleLbl="sibTrans2D1" presStyleIdx="8" presStyleCnt="10"/>
      <dgm:spPr/>
    </dgm:pt>
    <dgm:pt modelId="{9ACF03B4-20D1-46E2-87FA-1A38676AB275}" type="pres">
      <dgm:prSet presAssocID="{B30EB4D8-55B9-47CA-A42B-84F42258A023}" presName="node" presStyleLbl="node1" presStyleIdx="9" presStyleCnt="10">
        <dgm:presLayoutVars>
          <dgm:bulletEnabled val="1"/>
        </dgm:presLayoutVars>
      </dgm:prSet>
      <dgm:spPr/>
    </dgm:pt>
    <dgm:pt modelId="{7F40BE7C-7431-4B9A-9FD8-D7567696B6CE}" type="pres">
      <dgm:prSet presAssocID="{B30EB4D8-55B9-47CA-A42B-84F42258A023}" presName="dummy" presStyleCnt="0"/>
      <dgm:spPr/>
    </dgm:pt>
    <dgm:pt modelId="{3CDAAD75-431E-41C8-9F93-F78E13EDB68F}" type="pres">
      <dgm:prSet presAssocID="{F5A1BF77-484D-478A-AA33-9E2DE0D55D52}" presName="sibTrans" presStyleLbl="sibTrans2D1" presStyleIdx="9" presStyleCnt="10"/>
      <dgm:spPr/>
    </dgm:pt>
  </dgm:ptLst>
  <dgm:cxnLst>
    <dgm:cxn modelId="{16AC6D12-0C2A-4091-A61E-07F74B32B2EE}" type="presOf" srcId="{164CFDE0-A7EB-40A2-96FC-676994C7E13F}" destId="{5AAD6E19-F51D-418C-BA1B-534C82CC4AC9}" srcOrd="0" destOrd="0" presId="urn:microsoft.com/office/officeart/2005/8/layout/radial6"/>
    <dgm:cxn modelId="{FBB23016-DDE3-4089-A677-5089AC225424}" srcId="{3E511DB8-848C-4F9F-9EB0-538FA3593A4F}" destId="{ED061B87-C87C-4433-BF07-62A3CC57ACE3}" srcOrd="5" destOrd="0" parTransId="{8766B31D-797F-43E0-8A43-621088AE46A8}" sibTransId="{9FFF6ECC-78CE-4286-B911-4085247A7501}"/>
    <dgm:cxn modelId="{EE64712D-AF36-4109-825D-61ADF6C264B1}" srcId="{3E511DB8-848C-4F9F-9EB0-538FA3593A4F}" destId="{164CFDE0-A7EB-40A2-96FC-676994C7E13F}" srcOrd="6" destOrd="0" parTransId="{B544031F-FC4D-4091-8435-354B1DC3331B}" sibTransId="{D7DE3C85-78EF-414D-A324-09F59A416E94}"/>
    <dgm:cxn modelId="{CE0CD733-5605-4220-9FB3-EF693B67C5C7}" type="presOf" srcId="{219434A7-BCBA-42D4-94BF-AEF1E178CDE1}" destId="{4A4C8CE8-3126-42E7-BAE3-9AABB96B2A8F}" srcOrd="0" destOrd="0" presId="urn:microsoft.com/office/officeart/2005/8/layout/radial6"/>
    <dgm:cxn modelId="{4C14A035-FEB0-4430-970B-2FC45FEAC6DF}" type="presOf" srcId="{FED5870C-A004-4BBD-9871-2B9F8096C31C}" destId="{9F7F5453-68E9-47F1-A555-083AF45D11B0}" srcOrd="0" destOrd="0" presId="urn:microsoft.com/office/officeart/2005/8/layout/radial6"/>
    <dgm:cxn modelId="{12F0E038-6282-4AF2-AA7E-4775BBAF5BAE}" type="presOf" srcId="{ED061B87-C87C-4433-BF07-62A3CC57ACE3}" destId="{A8964036-2B5B-4143-B025-8592F7802ED7}" srcOrd="0" destOrd="0" presId="urn:microsoft.com/office/officeart/2005/8/layout/radial6"/>
    <dgm:cxn modelId="{3BD9FA3D-EACA-48DF-83C2-A0BE1031A7D6}" type="presOf" srcId="{809DF98A-5B8E-4763-9DAD-55E880BFD8F4}" destId="{8F38723E-861D-4A85-82B0-EF69AE01EE5F}" srcOrd="0" destOrd="0" presId="urn:microsoft.com/office/officeart/2005/8/layout/radial6"/>
    <dgm:cxn modelId="{5AC7E85D-5C5C-4F58-A540-43B971CD9439}" srcId="{3E511DB8-848C-4F9F-9EB0-538FA3593A4F}" destId="{219434A7-BCBA-42D4-94BF-AEF1E178CDE1}" srcOrd="3" destOrd="0" parTransId="{DB1F3E16-36F6-49DE-9119-B7625D3EF278}" sibTransId="{12DC836F-93EB-4D9E-BD6F-1FE8117B3841}"/>
    <dgm:cxn modelId="{D838D45E-7FEF-4CFB-9DE7-252F8C691D24}" srcId="{3E511DB8-848C-4F9F-9EB0-538FA3593A4F}" destId="{809DF98A-5B8E-4763-9DAD-55E880BFD8F4}" srcOrd="7" destOrd="0" parTransId="{C9674B3D-46AE-4B97-8FDB-CFEA5E281D61}" sibTransId="{ECEB3A4B-73E4-4B68-B263-75213774B15C}"/>
    <dgm:cxn modelId="{7870C546-AAE0-4FAE-AC89-05318A94E621}" srcId="{3E511DB8-848C-4F9F-9EB0-538FA3593A4F}" destId="{14DC5B59-2DA0-40B4-AD91-65D897EBED86}" srcOrd="0" destOrd="0" parTransId="{1160789C-3A7F-4D58-8324-2168B9926434}" sibTransId="{42453AC6-B7CF-4F33-B8B1-65F83A7FBECD}"/>
    <dgm:cxn modelId="{83D93C69-AACD-4F71-919E-792354B4624A}" srcId="{8215EE9B-1D52-4E2B-84CE-DDA58D656082}" destId="{3E511DB8-848C-4F9F-9EB0-538FA3593A4F}" srcOrd="0" destOrd="0" parTransId="{2C02854F-E20D-4EB4-9C05-C121617BDB78}" sibTransId="{7D1BA812-63CB-4A58-84C5-58E08F2E83A9}"/>
    <dgm:cxn modelId="{9E4A4B4B-2AB8-49D6-8B7C-C8D0A0F42259}" type="presOf" srcId="{C00A1718-A424-4D34-A61A-15D2326B3F25}" destId="{6B3BA090-66D7-47E8-A5BE-0DFF080702D6}" srcOrd="0" destOrd="0" presId="urn:microsoft.com/office/officeart/2005/8/layout/radial6"/>
    <dgm:cxn modelId="{B74E8570-C0D8-4088-BB77-BED014572D46}" type="presOf" srcId="{42453AC6-B7CF-4F33-B8B1-65F83A7FBECD}" destId="{C626CB25-0A0A-487F-A754-5A55A5F9260B}" srcOrd="0" destOrd="0" presId="urn:microsoft.com/office/officeart/2005/8/layout/radial6"/>
    <dgm:cxn modelId="{83C3F852-299E-43D6-AC23-84D164343355}" srcId="{3E511DB8-848C-4F9F-9EB0-538FA3593A4F}" destId="{84813E03-F93A-4214-B42C-ACC2D28BABE8}" srcOrd="8" destOrd="0" parTransId="{4EB3D1E5-688A-4865-9713-5DD74BE73C48}" sibTransId="{C00A1718-A424-4D34-A61A-15D2326B3F25}"/>
    <dgm:cxn modelId="{29AF5973-2321-4BE0-AB41-E43D4FD4E04F}" srcId="{3E511DB8-848C-4F9F-9EB0-538FA3593A4F}" destId="{B30EB4D8-55B9-47CA-A42B-84F42258A023}" srcOrd="9" destOrd="0" parTransId="{31EA3F19-634E-4741-8485-D5BF274925D3}" sibTransId="{F5A1BF77-484D-478A-AA33-9E2DE0D55D52}"/>
    <dgm:cxn modelId="{427E8777-C1CF-4D07-B615-C48687F81DCE}" type="presOf" srcId="{29AC5EC6-EA46-443B-B309-46E822C51244}" destId="{E622D231-F3AC-41C3-8A0A-05CEB8E3AE08}" srcOrd="0" destOrd="0" presId="urn:microsoft.com/office/officeart/2005/8/layout/radial6"/>
    <dgm:cxn modelId="{80A42A79-973C-4B84-928D-4297D083344A}" type="presOf" srcId="{14DC5B59-2DA0-40B4-AD91-65D897EBED86}" destId="{7251B75E-BF28-4116-95BB-42DC76807EE1}" srcOrd="0" destOrd="0" presId="urn:microsoft.com/office/officeart/2005/8/layout/radial6"/>
    <dgm:cxn modelId="{BC2AE27B-7F00-4C60-B07C-047485101FDC}" srcId="{3E511DB8-848C-4F9F-9EB0-538FA3593A4F}" destId="{FED5870C-A004-4BBD-9871-2B9F8096C31C}" srcOrd="2" destOrd="0" parTransId="{A838E619-992A-4588-885B-D0DEE257F679}" sibTransId="{29AC5EC6-EA46-443B-B309-46E822C51244}"/>
    <dgm:cxn modelId="{4225408A-B4DC-4D04-BE3D-10F692D2237A}" type="presOf" srcId="{84813E03-F93A-4214-B42C-ACC2D28BABE8}" destId="{3DA80BDA-CA55-4E61-85BF-9B30A5DE8B64}" srcOrd="0" destOrd="0" presId="urn:microsoft.com/office/officeart/2005/8/layout/radial6"/>
    <dgm:cxn modelId="{07A8258F-5350-45EC-B5D7-ABB338CF4FDC}" type="presOf" srcId="{B30EB4D8-55B9-47CA-A42B-84F42258A023}" destId="{9ACF03B4-20D1-46E2-87FA-1A38676AB275}" srcOrd="0" destOrd="0" presId="urn:microsoft.com/office/officeart/2005/8/layout/radial6"/>
    <dgm:cxn modelId="{CB7A5199-1ABA-4C4C-BCF4-3E7B186FF029}" type="presOf" srcId="{0FD87CD7-D84A-4BBE-A494-1C502700E0E9}" destId="{06D45D21-C791-4958-BF5B-2A6B23779A5D}" srcOrd="0" destOrd="0" presId="urn:microsoft.com/office/officeart/2005/8/layout/radial6"/>
    <dgm:cxn modelId="{065A1E9F-3636-4BA6-944A-E043C8CE470D}" type="presOf" srcId="{8215EE9B-1D52-4E2B-84CE-DDA58D656082}" destId="{77AFE02E-0268-4FEF-987C-68D3D4FEEDC2}" srcOrd="0" destOrd="0" presId="urn:microsoft.com/office/officeart/2005/8/layout/radial6"/>
    <dgm:cxn modelId="{D9A288A9-B978-466E-91EE-51C269BF078C}" srcId="{3E511DB8-848C-4F9F-9EB0-538FA3593A4F}" destId="{7AA9514E-4AA2-4E11-9D35-D8AD8AB164A3}" srcOrd="4" destOrd="0" parTransId="{D2B02327-1A26-4EC0-8216-2F825FF86645}" sibTransId="{125294DA-5A64-4FF5-ADA0-C61DB90F1EA9}"/>
    <dgm:cxn modelId="{EC85B4B1-5E94-49AD-B96B-218980FBE562}" type="presOf" srcId="{F5A1BF77-484D-478A-AA33-9E2DE0D55D52}" destId="{3CDAAD75-431E-41C8-9F93-F78E13EDB68F}" srcOrd="0" destOrd="0" presId="urn:microsoft.com/office/officeart/2005/8/layout/radial6"/>
    <dgm:cxn modelId="{D5025CB7-A3A5-464E-81F7-27092BAED4A5}" type="presOf" srcId="{4644E562-2EBE-41B5-9A5E-20B89CFF0C64}" destId="{9E27B1FC-247C-4906-8C05-CDCDBFD2FA53}" srcOrd="0" destOrd="0" presId="urn:microsoft.com/office/officeart/2005/8/layout/radial6"/>
    <dgm:cxn modelId="{98B44FB9-73CC-4699-8510-A4ABD7E2D1A4}" type="presOf" srcId="{7AA9514E-4AA2-4E11-9D35-D8AD8AB164A3}" destId="{5C6E33CC-2F68-4772-B4D9-0EF44BE166EF}" srcOrd="0" destOrd="0" presId="urn:microsoft.com/office/officeart/2005/8/layout/radial6"/>
    <dgm:cxn modelId="{B12CA8BF-D994-4FAA-94CD-94C2B725B1AA}" type="presOf" srcId="{D7DE3C85-78EF-414D-A324-09F59A416E94}" destId="{298F9912-6CF8-4849-8B53-0C8A47B44FFD}" srcOrd="0" destOrd="0" presId="urn:microsoft.com/office/officeart/2005/8/layout/radial6"/>
    <dgm:cxn modelId="{D7A4FECB-4863-41C8-A081-AC60D5AC2EBA}" type="presOf" srcId="{125294DA-5A64-4FF5-ADA0-C61DB90F1EA9}" destId="{6E293EC3-62CA-4696-B271-BBB0AAE9BF50}" srcOrd="0" destOrd="0" presId="urn:microsoft.com/office/officeart/2005/8/layout/radial6"/>
    <dgm:cxn modelId="{FB0886D7-64DD-4160-BC76-C85C5C3E4332}" type="presOf" srcId="{12DC836F-93EB-4D9E-BD6F-1FE8117B3841}" destId="{228762B2-B620-4EA3-92BF-F214B165415C}" srcOrd="0" destOrd="0" presId="urn:microsoft.com/office/officeart/2005/8/layout/radial6"/>
    <dgm:cxn modelId="{8AE457DB-03B1-4031-A02A-66A3EBB4C31D}" type="presOf" srcId="{9FFF6ECC-78CE-4286-B911-4085247A7501}" destId="{7EC1ACC9-3932-4CD3-BEAD-C92B3986B02A}" srcOrd="0" destOrd="0" presId="urn:microsoft.com/office/officeart/2005/8/layout/radial6"/>
    <dgm:cxn modelId="{62C989DC-0476-4C07-ADBF-9D6327D2B8A5}" type="presOf" srcId="{3E511DB8-848C-4F9F-9EB0-538FA3593A4F}" destId="{E8C5D5AA-6B39-46FB-A0B9-79A9D2E8DD23}" srcOrd="0" destOrd="0" presId="urn:microsoft.com/office/officeart/2005/8/layout/radial6"/>
    <dgm:cxn modelId="{B682E5E4-3C32-4727-BED3-255879ADEF56}" srcId="{3E511DB8-848C-4F9F-9EB0-538FA3593A4F}" destId="{4644E562-2EBE-41B5-9A5E-20B89CFF0C64}" srcOrd="1" destOrd="0" parTransId="{1B20832A-F6A0-4B7E-BCE0-4254F4348809}" sibTransId="{0FD87CD7-D84A-4BBE-A494-1C502700E0E9}"/>
    <dgm:cxn modelId="{221EB2F7-27A1-45CC-84A3-2611144465E7}" type="presOf" srcId="{ECEB3A4B-73E4-4B68-B263-75213774B15C}" destId="{F8A30448-41FD-4F3A-B976-D4FB008132A1}" srcOrd="0" destOrd="0" presId="urn:microsoft.com/office/officeart/2005/8/layout/radial6"/>
    <dgm:cxn modelId="{493D00AF-05FC-475F-93F3-B3538B3EBF6D}" type="presParOf" srcId="{77AFE02E-0268-4FEF-987C-68D3D4FEEDC2}" destId="{E8C5D5AA-6B39-46FB-A0B9-79A9D2E8DD23}" srcOrd="0" destOrd="0" presId="urn:microsoft.com/office/officeart/2005/8/layout/radial6"/>
    <dgm:cxn modelId="{9FE05FFB-692D-4087-A1E2-08D5C79EB860}" type="presParOf" srcId="{77AFE02E-0268-4FEF-987C-68D3D4FEEDC2}" destId="{7251B75E-BF28-4116-95BB-42DC76807EE1}" srcOrd="1" destOrd="0" presId="urn:microsoft.com/office/officeart/2005/8/layout/radial6"/>
    <dgm:cxn modelId="{12CACD2D-501A-424C-9D0D-1C836CBFFB5F}" type="presParOf" srcId="{77AFE02E-0268-4FEF-987C-68D3D4FEEDC2}" destId="{FB66BA9D-2178-494F-8701-2D250006AA46}" srcOrd="2" destOrd="0" presId="urn:microsoft.com/office/officeart/2005/8/layout/radial6"/>
    <dgm:cxn modelId="{C7109873-9093-4043-9CF9-5751DB31AF3A}" type="presParOf" srcId="{77AFE02E-0268-4FEF-987C-68D3D4FEEDC2}" destId="{C626CB25-0A0A-487F-A754-5A55A5F9260B}" srcOrd="3" destOrd="0" presId="urn:microsoft.com/office/officeart/2005/8/layout/radial6"/>
    <dgm:cxn modelId="{1BDD12D3-7276-470F-8FA4-783B7E9B0671}" type="presParOf" srcId="{77AFE02E-0268-4FEF-987C-68D3D4FEEDC2}" destId="{9E27B1FC-247C-4906-8C05-CDCDBFD2FA53}" srcOrd="4" destOrd="0" presId="urn:microsoft.com/office/officeart/2005/8/layout/radial6"/>
    <dgm:cxn modelId="{4F93E45A-4A2A-4415-880A-A5AB18BF8B6D}" type="presParOf" srcId="{77AFE02E-0268-4FEF-987C-68D3D4FEEDC2}" destId="{46BA4E07-058D-45F7-9661-CDE069DFFD66}" srcOrd="5" destOrd="0" presId="urn:microsoft.com/office/officeart/2005/8/layout/radial6"/>
    <dgm:cxn modelId="{3A9BCB1F-6408-47D6-983E-DD84FDC9582A}" type="presParOf" srcId="{77AFE02E-0268-4FEF-987C-68D3D4FEEDC2}" destId="{06D45D21-C791-4958-BF5B-2A6B23779A5D}" srcOrd="6" destOrd="0" presId="urn:microsoft.com/office/officeart/2005/8/layout/radial6"/>
    <dgm:cxn modelId="{46213B49-A22D-4C8D-A38C-03DFED117EC8}" type="presParOf" srcId="{77AFE02E-0268-4FEF-987C-68D3D4FEEDC2}" destId="{9F7F5453-68E9-47F1-A555-083AF45D11B0}" srcOrd="7" destOrd="0" presId="urn:microsoft.com/office/officeart/2005/8/layout/radial6"/>
    <dgm:cxn modelId="{01CC55AD-7558-4039-B5E7-7A46C870F97B}" type="presParOf" srcId="{77AFE02E-0268-4FEF-987C-68D3D4FEEDC2}" destId="{1214FE91-B64A-4352-B697-55842203B00B}" srcOrd="8" destOrd="0" presId="urn:microsoft.com/office/officeart/2005/8/layout/radial6"/>
    <dgm:cxn modelId="{D9A44EF4-D950-4984-9481-13FB141F0EAD}" type="presParOf" srcId="{77AFE02E-0268-4FEF-987C-68D3D4FEEDC2}" destId="{E622D231-F3AC-41C3-8A0A-05CEB8E3AE08}" srcOrd="9" destOrd="0" presId="urn:microsoft.com/office/officeart/2005/8/layout/radial6"/>
    <dgm:cxn modelId="{4BC9FAFA-F956-45AF-A937-9D01FEC41E8E}" type="presParOf" srcId="{77AFE02E-0268-4FEF-987C-68D3D4FEEDC2}" destId="{4A4C8CE8-3126-42E7-BAE3-9AABB96B2A8F}" srcOrd="10" destOrd="0" presId="urn:microsoft.com/office/officeart/2005/8/layout/radial6"/>
    <dgm:cxn modelId="{FD1D7E97-65D3-49C7-9952-46DFF70B11A9}" type="presParOf" srcId="{77AFE02E-0268-4FEF-987C-68D3D4FEEDC2}" destId="{9938B78B-2625-4A5E-8965-CE4B917A23E5}" srcOrd="11" destOrd="0" presId="urn:microsoft.com/office/officeart/2005/8/layout/radial6"/>
    <dgm:cxn modelId="{840378C7-4B9F-40AF-9B99-D39A8787F27D}" type="presParOf" srcId="{77AFE02E-0268-4FEF-987C-68D3D4FEEDC2}" destId="{228762B2-B620-4EA3-92BF-F214B165415C}" srcOrd="12" destOrd="0" presId="urn:microsoft.com/office/officeart/2005/8/layout/radial6"/>
    <dgm:cxn modelId="{7429BB84-35E6-4E5B-AD17-27AC2F4D0BF2}" type="presParOf" srcId="{77AFE02E-0268-4FEF-987C-68D3D4FEEDC2}" destId="{5C6E33CC-2F68-4772-B4D9-0EF44BE166EF}" srcOrd="13" destOrd="0" presId="urn:microsoft.com/office/officeart/2005/8/layout/radial6"/>
    <dgm:cxn modelId="{DDFCBA68-C031-49AC-8E9F-6C24B5199EFB}" type="presParOf" srcId="{77AFE02E-0268-4FEF-987C-68D3D4FEEDC2}" destId="{3355F72F-CECB-439E-B936-151E97B3A202}" srcOrd="14" destOrd="0" presId="urn:microsoft.com/office/officeart/2005/8/layout/radial6"/>
    <dgm:cxn modelId="{CA9A9E00-48D2-4A65-A8E4-2036FBE201FD}" type="presParOf" srcId="{77AFE02E-0268-4FEF-987C-68D3D4FEEDC2}" destId="{6E293EC3-62CA-4696-B271-BBB0AAE9BF50}" srcOrd="15" destOrd="0" presId="urn:microsoft.com/office/officeart/2005/8/layout/radial6"/>
    <dgm:cxn modelId="{B168DF1F-6EDF-4EBE-B13F-276ED17030D6}" type="presParOf" srcId="{77AFE02E-0268-4FEF-987C-68D3D4FEEDC2}" destId="{A8964036-2B5B-4143-B025-8592F7802ED7}" srcOrd="16" destOrd="0" presId="urn:microsoft.com/office/officeart/2005/8/layout/radial6"/>
    <dgm:cxn modelId="{E7628133-787E-48A4-84E9-44B6468C237B}" type="presParOf" srcId="{77AFE02E-0268-4FEF-987C-68D3D4FEEDC2}" destId="{5ADC0382-BE84-4623-9D91-7EDC78830E14}" srcOrd="17" destOrd="0" presId="urn:microsoft.com/office/officeart/2005/8/layout/radial6"/>
    <dgm:cxn modelId="{1DC53CD3-CC67-4423-9DA7-33DD7169B477}" type="presParOf" srcId="{77AFE02E-0268-4FEF-987C-68D3D4FEEDC2}" destId="{7EC1ACC9-3932-4CD3-BEAD-C92B3986B02A}" srcOrd="18" destOrd="0" presId="urn:microsoft.com/office/officeart/2005/8/layout/radial6"/>
    <dgm:cxn modelId="{FD611A86-5F3A-4FCA-AECE-B81BF3352B6A}" type="presParOf" srcId="{77AFE02E-0268-4FEF-987C-68D3D4FEEDC2}" destId="{5AAD6E19-F51D-418C-BA1B-534C82CC4AC9}" srcOrd="19" destOrd="0" presId="urn:microsoft.com/office/officeart/2005/8/layout/radial6"/>
    <dgm:cxn modelId="{4C8C3764-3C8C-4BC2-AE8C-3746BA7A201C}" type="presParOf" srcId="{77AFE02E-0268-4FEF-987C-68D3D4FEEDC2}" destId="{BD329E2D-A535-42B5-A57C-CC12647F2CA7}" srcOrd="20" destOrd="0" presId="urn:microsoft.com/office/officeart/2005/8/layout/radial6"/>
    <dgm:cxn modelId="{CF32A16A-4819-429F-9474-E47B57E2A03B}" type="presParOf" srcId="{77AFE02E-0268-4FEF-987C-68D3D4FEEDC2}" destId="{298F9912-6CF8-4849-8B53-0C8A47B44FFD}" srcOrd="21" destOrd="0" presId="urn:microsoft.com/office/officeart/2005/8/layout/radial6"/>
    <dgm:cxn modelId="{BFBCC9FF-AC72-4BEE-AA37-D451CBE73FD3}" type="presParOf" srcId="{77AFE02E-0268-4FEF-987C-68D3D4FEEDC2}" destId="{8F38723E-861D-4A85-82B0-EF69AE01EE5F}" srcOrd="22" destOrd="0" presId="urn:microsoft.com/office/officeart/2005/8/layout/radial6"/>
    <dgm:cxn modelId="{39D0CA68-59B5-47D3-B941-817C85D87054}" type="presParOf" srcId="{77AFE02E-0268-4FEF-987C-68D3D4FEEDC2}" destId="{B6C2A052-277D-479F-903D-02D3BEE4A98D}" srcOrd="23" destOrd="0" presId="urn:microsoft.com/office/officeart/2005/8/layout/radial6"/>
    <dgm:cxn modelId="{77861669-AD7B-45F4-94D3-0BD158DE6491}" type="presParOf" srcId="{77AFE02E-0268-4FEF-987C-68D3D4FEEDC2}" destId="{F8A30448-41FD-4F3A-B976-D4FB008132A1}" srcOrd="24" destOrd="0" presId="urn:microsoft.com/office/officeart/2005/8/layout/radial6"/>
    <dgm:cxn modelId="{E50BFAE1-AE30-4DC7-A10D-40F6399256C3}" type="presParOf" srcId="{77AFE02E-0268-4FEF-987C-68D3D4FEEDC2}" destId="{3DA80BDA-CA55-4E61-85BF-9B30A5DE8B64}" srcOrd="25" destOrd="0" presId="urn:microsoft.com/office/officeart/2005/8/layout/radial6"/>
    <dgm:cxn modelId="{7653D95A-83D2-4C3A-AA97-71777C21C565}" type="presParOf" srcId="{77AFE02E-0268-4FEF-987C-68D3D4FEEDC2}" destId="{832223E8-3BAF-4DA5-A2D7-FE4411B86D72}" srcOrd="26" destOrd="0" presId="urn:microsoft.com/office/officeart/2005/8/layout/radial6"/>
    <dgm:cxn modelId="{BB487CF3-5222-4CBC-AA73-2A2806D76482}" type="presParOf" srcId="{77AFE02E-0268-4FEF-987C-68D3D4FEEDC2}" destId="{6B3BA090-66D7-47E8-A5BE-0DFF080702D6}" srcOrd="27" destOrd="0" presId="urn:microsoft.com/office/officeart/2005/8/layout/radial6"/>
    <dgm:cxn modelId="{6940DA04-8C0E-48A6-826D-A07CA3232575}" type="presParOf" srcId="{77AFE02E-0268-4FEF-987C-68D3D4FEEDC2}" destId="{9ACF03B4-20D1-46E2-87FA-1A38676AB275}" srcOrd="28" destOrd="0" presId="urn:microsoft.com/office/officeart/2005/8/layout/radial6"/>
    <dgm:cxn modelId="{BD6219E0-8F84-47B6-A204-7D6FB89E7CBF}" type="presParOf" srcId="{77AFE02E-0268-4FEF-987C-68D3D4FEEDC2}" destId="{7F40BE7C-7431-4B9A-9FD8-D7567696B6CE}" srcOrd="29" destOrd="0" presId="urn:microsoft.com/office/officeart/2005/8/layout/radial6"/>
    <dgm:cxn modelId="{36E0883F-D201-4DEC-82B9-41B807EB763F}" type="presParOf" srcId="{77AFE02E-0268-4FEF-987C-68D3D4FEEDC2}" destId="{3CDAAD75-431E-41C8-9F93-F78E13EDB68F}" srcOrd="30" destOrd="0" presId="urn:microsoft.com/office/officeart/2005/8/layout/radial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568DDB7-C0A3-43A1-8C6F-9FBCEEACF45C}" type="doc">
      <dgm:prSet loTypeId="urn:microsoft.com/office/officeart/2008/layout/AlternatingHexagons" loCatId="list" qsTypeId="urn:microsoft.com/office/officeart/2005/8/quickstyle/3d4" qsCatId="3D" csTypeId="urn:microsoft.com/office/officeart/2005/8/colors/colorful4" csCatId="colorful" phldr="1"/>
      <dgm:spPr/>
      <dgm:t>
        <a:bodyPr/>
        <a:lstStyle/>
        <a:p>
          <a:endParaRPr lang="es-AR"/>
        </a:p>
      </dgm:t>
    </dgm:pt>
    <dgm:pt modelId="{26F244AF-E640-4F10-B63A-23CB750D24CA}">
      <dgm:prSet phldrT="[Texto]" custT="1"/>
      <dgm:spPr/>
      <dgm:t>
        <a:bodyPr/>
        <a:lstStyle/>
        <a:p>
          <a:r>
            <a:rPr lang="es-AR" sz="1200" b="1" dirty="0">
              <a:latin typeface="+mn-lt"/>
            </a:rPr>
            <a:t>Inteligencia Emocional</a:t>
          </a:r>
        </a:p>
      </dgm:t>
    </dgm:pt>
    <dgm:pt modelId="{EDAC6F97-901C-4AF9-BDD5-7DA487494B88}" type="parTrans" cxnId="{FCC9E95A-FA09-436A-AF2B-8C8F30D6B59C}">
      <dgm:prSet/>
      <dgm:spPr/>
      <dgm:t>
        <a:bodyPr/>
        <a:lstStyle/>
        <a:p>
          <a:endParaRPr lang="es-AR" sz="1200" b="1">
            <a:latin typeface="+mn-lt"/>
          </a:endParaRPr>
        </a:p>
      </dgm:t>
    </dgm:pt>
    <dgm:pt modelId="{CB7B5961-2784-4166-ADC2-A6EDAD308DFF}" type="sibTrans" cxnId="{FCC9E95A-FA09-436A-AF2B-8C8F30D6B59C}">
      <dgm:prSet custT="1"/>
      <dgm:spPr/>
      <dgm:t>
        <a:bodyPr/>
        <a:lstStyle/>
        <a:p>
          <a:r>
            <a:rPr lang="es-AR" sz="1200" b="1" dirty="0">
              <a:latin typeface="+mn-lt"/>
            </a:rPr>
            <a:t>Resolución de problemas</a:t>
          </a:r>
        </a:p>
      </dgm:t>
    </dgm:pt>
    <dgm:pt modelId="{1DC7959C-2B05-4355-97CD-89E1CA1CB6FE}">
      <dgm:prSet phldrT="[Texto]" custT="1"/>
      <dgm:spPr/>
      <dgm:t>
        <a:bodyPr/>
        <a:lstStyle/>
        <a:p>
          <a:r>
            <a:rPr lang="es-AR" sz="1200" b="1" dirty="0">
              <a:latin typeface="+mn-lt"/>
            </a:rPr>
            <a:t>Liderazgo</a:t>
          </a:r>
        </a:p>
      </dgm:t>
    </dgm:pt>
    <dgm:pt modelId="{378D2F22-8E9C-4994-9675-2E90480316F1}" type="parTrans" cxnId="{4B45113A-1FCB-4045-8E5A-116ECB5B0EEC}">
      <dgm:prSet/>
      <dgm:spPr/>
      <dgm:t>
        <a:bodyPr/>
        <a:lstStyle/>
        <a:p>
          <a:endParaRPr lang="es-AR" sz="1200" b="1">
            <a:latin typeface="+mn-lt"/>
          </a:endParaRPr>
        </a:p>
      </dgm:t>
    </dgm:pt>
    <dgm:pt modelId="{E71807C8-95F8-4EF2-91E1-73642C5EF77E}" type="sibTrans" cxnId="{4B45113A-1FCB-4045-8E5A-116ECB5B0EEC}">
      <dgm:prSet custT="1"/>
      <dgm:spPr/>
      <dgm:t>
        <a:bodyPr/>
        <a:lstStyle/>
        <a:p>
          <a:r>
            <a:rPr lang="es-AR" sz="1200" b="1" dirty="0">
              <a:latin typeface="+mn-lt"/>
            </a:rPr>
            <a:t>Flexibilidad</a:t>
          </a:r>
        </a:p>
      </dgm:t>
    </dgm:pt>
    <dgm:pt modelId="{FDE84F2B-3CC1-49B5-B9E1-474F3A8D5D29}">
      <dgm:prSet phldrT="[Texto]" custT="1"/>
      <dgm:spPr/>
      <dgm:t>
        <a:bodyPr/>
        <a:lstStyle/>
        <a:p>
          <a:r>
            <a:rPr lang="es-AR" sz="1200" b="1" dirty="0">
              <a:latin typeface="+mn-lt"/>
            </a:rPr>
            <a:t>Trabajo en Equipo</a:t>
          </a:r>
        </a:p>
      </dgm:t>
    </dgm:pt>
    <dgm:pt modelId="{26E2A113-9646-4C1B-B617-6AA5F806694C}" type="parTrans" cxnId="{9391A203-104A-4780-9F58-88DCEAD52996}">
      <dgm:prSet/>
      <dgm:spPr/>
      <dgm:t>
        <a:bodyPr/>
        <a:lstStyle/>
        <a:p>
          <a:endParaRPr lang="es-AR" sz="1200" b="1">
            <a:latin typeface="+mn-lt"/>
          </a:endParaRPr>
        </a:p>
      </dgm:t>
    </dgm:pt>
    <dgm:pt modelId="{17C010C2-E5B1-44B9-8F68-3914AFB7BE32}" type="sibTrans" cxnId="{9391A203-104A-4780-9F58-88DCEAD52996}">
      <dgm:prSet custT="1"/>
      <dgm:spPr/>
      <dgm:t>
        <a:bodyPr/>
        <a:lstStyle/>
        <a:p>
          <a:r>
            <a:rPr lang="es-AR" sz="1200" b="1" dirty="0">
              <a:latin typeface="+mn-lt"/>
            </a:rPr>
            <a:t>Pensamiento Crítico</a:t>
          </a:r>
        </a:p>
      </dgm:t>
    </dgm:pt>
    <dgm:pt modelId="{A0FF5CB3-7FC7-45B4-98CA-E6FE03542778}">
      <dgm:prSet custT="1"/>
      <dgm:spPr/>
      <dgm:t>
        <a:bodyPr/>
        <a:lstStyle/>
        <a:p>
          <a:r>
            <a:rPr lang="es-AR" sz="1200" b="1" dirty="0"/>
            <a:t>Comunicación Asertiva</a:t>
          </a:r>
        </a:p>
      </dgm:t>
    </dgm:pt>
    <dgm:pt modelId="{F40160A2-9729-4813-A75B-E54B048CA535}" type="parTrans" cxnId="{664D9030-F729-4FC6-8403-1838B5249FDC}">
      <dgm:prSet/>
      <dgm:spPr/>
      <dgm:t>
        <a:bodyPr/>
        <a:lstStyle/>
        <a:p>
          <a:endParaRPr lang="es-AR" sz="1200"/>
        </a:p>
      </dgm:t>
    </dgm:pt>
    <dgm:pt modelId="{05C27EDC-8F5F-4E33-ABC8-D8124F304DC1}" type="sibTrans" cxnId="{664D9030-F729-4FC6-8403-1838B5249FDC}">
      <dgm:prSet custT="1"/>
      <dgm:spPr/>
      <dgm:t>
        <a:bodyPr/>
        <a:lstStyle/>
        <a:p>
          <a:r>
            <a:rPr lang="es-AR" sz="1200" b="1" dirty="0">
              <a:latin typeface="+mn-lt"/>
            </a:rPr>
            <a:t>Resolución de problemas</a:t>
          </a:r>
        </a:p>
      </dgm:t>
    </dgm:pt>
    <dgm:pt modelId="{A5CA38B2-26EE-4EAA-9FAB-330A6F527588}" type="pres">
      <dgm:prSet presAssocID="{C568DDB7-C0A3-43A1-8C6F-9FBCEEACF45C}" presName="Name0" presStyleCnt="0">
        <dgm:presLayoutVars>
          <dgm:chMax/>
          <dgm:chPref/>
          <dgm:dir/>
          <dgm:animLvl val="lvl"/>
        </dgm:presLayoutVars>
      </dgm:prSet>
      <dgm:spPr/>
    </dgm:pt>
    <dgm:pt modelId="{0AAAFF22-B19A-498B-81FB-38AC522868B5}" type="pres">
      <dgm:prSet presAssocID="{26F244AF-E640-4F10-B63A-23CB750D24CA}" presName="composite" presStyleCnt="0"/>
      <dgm:spPr/>
    </dgm:pt>
    <dgm:pt modelId="{7587BF09-BED6-42B1-BC09-BC06E07A44BD}" type="pres">
      <dgm:prSet presAssocID="{26F244AF-E640-4F10-B63A-23CB750D24CA}" presName="Parent1" presStyleLbl="node1" presStyleIdx="0" presStyleCnt="8" custLinFactX="10046" custLinFactY="69716" custLinFactNeighborX="100000" custLinFactNeighborY="100000">
        <dgm:presLayoutVars>
          <dgm:chMax val="1"/>
          <dgm:chPref val="1"/>
          <dgm:bulletEnabled val="1"/>
        </dgm:presLayoutVars>
      </dgm:prSet>
      <dgm:spPr/>
    </dgm:pt>
    <dgm:pt modelId="{B3CA1685-AB61-47DA-A359-734E4DE2C1BA}" type="pres">
      <dgm:prSet presAssocID="{26F244AF-E640-4F10-B63A-23CB750D24CA}" presName="Childtext1" presStyleLbl="revTx" presStyleIdx="0" presStyleCnt="4">
        <dgm:presLayoutVars>
          <dgm:chMax val="0"/>
          <dgm:chPref val="0"/>
          <dgm:bulletEnabled val="1"/>
        </dgm:presLayoutVars>
      </dgm:prSet>
      <dgm:spPr/>
    </dgm:pt>
    <dgm:pt modelId="{C2DAB87A-8F92-48AE-BAD1-92DC252013F1}" type="pres">
      <dgm:prSet presAssocID="{26F244AF-E640-4F10-B63A-23CB750D24CA}" presName="BalanceSpacing" presStyleCnt="0"/>
      <dgm:spPr/>
    </dgm:pt>
    <dgm:pt modelId="{5C1BA040-1805-4E9D-B708-540CC6CEE0DB}" type="pres">
      <dgm:prSet presAssocID="{26F244AF-E640-4F10-B63A-23CB750D24CA}" presName="BalanceSpacing1" presStyleCnt="0"/>
      <dgm:spPr/>
    </dgm:pt>
    <dgm:pt modelId="{A53AA354-5CAF-4CC4-B9E2-82BBD695E9CD}" type="pres">
      <dgm:prSet presAssocID="{CB7B5961-2784-4166-ADC2-A6EDAD308DFF}" presName="Accent1Text" presStyleLbl="node1" presStyleIdx="1" presStyleCnt="8" custLinFactNeighborX="-61324" custLinFactNeighborY="82327"/>
      <dgm:spPr/>
    </dgm:pt>
    <dgm:pt modelId="{2C74B417-7C9F-4168-B93C-0FD1159F47EE}" type="pres">
      <dgm:prSet presAssocID="{CB7B5961-2784-4166-ADC2-A6EDAD308DFF}" presName="spaceBetweenRectangles" presStyleCnt="0"/>
      <dgm:spPr/>
    </dgm:pt>
    <dgm:pt modelId="{B55B59A4-A878-4C49-B353-04C17DE994D2}" type="pres">
      <dgm:prSet presAssocID="{1DC7959C-2B05-4355-97CD-89E1CA1CB6FE}" presName="composite" presStyleCnt="0"/>
      <dgm:spPr/>
    </dgm:pt>
    <dgm:pt modelId="{AC51E8FC-91C0-4910-A169-9976A5CA5F2F}" type="pres">
      <dgm:prSet presAssocID="{1DC7959C-2B05-4355-97CD-89E1CA1CB6FE}" presName="Parent1" presStyleLbl="node1" presStyleIdx="2" presStyleCnt="8">
        <dgm:presLayoutVars>
          <dgm:chMax val="1"/>
          <dgm:chPref val="1"/>
          <dgm:bulletEnabled val="1"/>
        </dgm:presLayoutVars>
      </dgm:prSet>
      <dgm:spPr/>
    </dgm:pt>
    <dgm:pt modelId="{87276F64-D3BD-4674-8B2B-F9A16E7B340B}" type="pres">
      <dgm:prSet presAssocID="{1DC7959C-2B05-4355-97CD-89E1CA1CB6FE}" presName="Childtext1" presStyleLbl="revTx" presStyleIdx="1" presStyleCnt="4">
        <dgm:presLayoutVars>
          <dgm:chMax val="0"/>
          <dgm:chPref val="0"/>
          <dgm:bulletEnabled val="1"/>
        </dgm:presLayoutVars>
      </dgm:prSet>
      <dgm:spPr/>
    </dgm:pt>
    <dgm:pt modelId="{1A7BCF64-B5DC-40A4-ACBC-591026C81CF4}" type="pres">
      <dgm:prSet presAssocID="{1DC7959C-2B05-4355-97CD-89E1CA1CB6FE}" presName="BalanceSpacing" presStyleCnt="0"/>
      <dgm:spPr/>
    </dgm:pt>
    <dgm:pt modelId="{8419A655-2ED7-4802-9A08-761796C66599}" type="pres">
      <dgm:prSet presAssocID="{1DC7959C-2B05-4355-97CD-89E1CA1CB6FE}" presName="BalanceSpacing1" presStyleCnt="0"/>
      <dgm:spPr/>
    </dgm:pt>
    <dgm:pt modelId="{A4EF4C0E-ED3B-4021-B5E3-461403548EB9}" type="pres">
      <dgm:prSet presAssocID="{E71807C8-95F8-4EF2-91E1-73642C5EF77E}" presName="Accent1Text" presStyleLbl="node1" presStyleIdx="3" presStyleCnt="8" custScaleX="101690"/>
      <dgm:spPr/>
    </dgm:pt>
    <dgm:pt modelId="{65DBE489-BB58-4738-91FD-58713D8AC5F4}" type="pres">
      <dgm:prSet presAssocID="{E71807C8-95F8-4EF2-91E1-73642C5EF77E}" presName="spaceBetweenRectangles" presStyleCnt="0"/>
      <dgm:spPr/>
    </dgm:pt>
    <dgm:pt modelId="{A82E5A12-6083-44F7-94CB-CE4B51CCE5D0}" type="pres">
      <dgm:prSet presAssocID="{FDE84F2B-3CC1-49B5-B9E1-474F3A8D5D29}" presName="composite" presStyleCnt="0"/>
      <dgm:spPr/>
    </dgm:pt>
    <dgm:pt modelId="{01C03E85-12E1-4B04-BDD3-B51A12E21FC1}" type="pres">
      <dgm:prSet presAssocID="{FDE84F2B-3CC1-49B5-B9E1-474F3A8D5D29}" presName="Parent1" presStyleLbl="node1" presStyleIdx="4" presStyleCnt="8">
        <dgm:presLayoutVars>
          <dgm:chMax val="1"/>
          <dgm:chPref val="1"/>
          <dgm:bulletEnabled val="1"/>
        </dgm:presLayoutVars>
      </dgm:prSet>
      <dgm:spPr/>
    </dgm:pt>
    <dgm:pt modelId="{39EBBD1C-E73C-4879-8597-57630EFF9145}" type="pres">
      <dgm:prSet presAssocID="{FDE84F2B-3CC1-49B5-B9E1-474F3A8D5D29}" presName="Childtext1" presStyleLbl="revTx" presStyleIdx="2" presStyleCnt="4">
        <dgm:presLayoutVars>
          <dgm:chMax val="0"/>
          <dgm:chPref val="0"/>
          <dgm:bulletEnabled val="1"/>
        </dgm:presLayoutVars>
      </dgm:prSet>
      <dgm:spPr/>
    </dgm:pt>
    <dgm:pt modelId="{D2A66799-1E8C-4FB4-BF22-6CAB3994A9E7}" type="pres">
      <dgm:prSet presAssocID="{FDE84F2B-3CC1-49B5-B9E1-474F3A8D5D29}" presName="BalanceSpacing" presStyleCnt="0"/>
      <dgm:spPr/>
    </dgm:pt>
    <dgm:pt modelId="{2A3EDCA3-6411-411E-8547-76BE5C2F53A2}" type="pres">
      <dgm:prSet presAssocID="{FDE84F2B-3CC1-49B5-B9E1-474F3A8D5D29}" presName="BalanceSpacing1" presStyleCnt="0"/>
      <dgm:spPr/>
    </dgm:pt>
    <dgm:pt modelId="{6C676625-0239-4174-A8B6-4F121D9D2310}" type="pres">
      <dgm:prSet presAssocID="{17C010C2-E5B1-44B9-8F68-3914AFB7BE32}" presName="Accent1Text" presStyleLbl="node1" presStyleIdx="5" presStyleCnt="8"/>
      <dgm:spPr/>
    </dgm:pt>
    <dgm:pt modelId="{1EB4D2AD-99A7-47C9-BBB7-3576228B5B68}" type="pres">
      <dgm:prSet presAssocID="{17C010C2-E5B1-44B9-8F68-3914AFB7BE32}" presName="spaceBetweenRectangles" presStyleCnt="0"/>
      <dgm:spPr/>
    </dgm:pt>
    <dgm:pt modelId="{1F1B44F5-476F-4E4C-A0D8-8FDD02723127}" type="pres">
      <dgm:prSet presAssocID="{A0FF5CB3-7FC7-45B4-98CA-E6FE03542778}" presName="composite" presStyleCnt="0"/>
      <dgm:spPr/>
    </dgm:pt>
    <dgm:pt modelId="{B16AE363-AFF1-42F4-9831-B8638EFDD591}" type="pres">
      <dgm:prSet presAssocID="{A0FF5CB3-7FC7-45B4-98CA-E6FE03542778}" presName="Parent1" presStyleLbl="node1" presStyleIdx="6" presStyleCnt="8">
        <dgm:presLayoutVars>
          <dgm:chMax val="1"/>
          <dgm:chPref val="1"/>
          <dgm:bulletEnabled val="1"/>
        </dgm:presLayoutVars>
      </dgm:prSet>
      <dgm:spPr/>
    </dgm:pt>
    <dgm:pt modelId="{72378283-1FA5-48AF-B041-9B76DC377900}" type="pres">
      <dgm:prSet presAssocID="{A0FF5CB3-7FC7-45B4-98CA-E6FE03542778}" presName="Childtext1" presStyleLbl="revTx" presStyleIdx="3" presStyleCnt="4">
        <dgm:presLayoutVars>
          <dgm:chMax val="0"/>
          <dgm:chPref val="0"/>
          <dgm:bulletEnabled val="1"/>
        </dgm:presLayoutVars>
      </dgm:prSet>
      <dgm:spPr/>
    </dgm:pt>
    <dgm:pt modelId="{696D5EF0-B0B6-482B-8C88-F6DBE43D5D82}" type="pres">
      <dgm:prSet presAssocID="{A0FF5CB3-7FC7-45B4-98CA-E6FE03542778}" presName="BalanceSpacing" presStyleCnt="0"/>
      <dgm:spPr/>
    </dgm:pt>
    <dgm:pt modelId="{338E3074-5296-4CDD-9319-8E5B3E679ECA}" type="pres">
      <dgm:prSet presAssocID="{A0FF5CB3-7FC7-45B4-98CA-E6FE03542778}" presName="BalanceSpacing1" presStyleCnt="0"/>
      <dgm:spPr/>
    </dgm:pt>
    <dgm:pt modelId="{8B5D3330-BDD8-4C85-A954-C4FB07CD8F77}" type="pres">
      <dgm:prSet presAssocID="{05C27EDC-8F5F-4E33-ABC8-D8124F304DC1}" presName="Accent1Text" presStyleLbl="node1" presStyleIdx="7" presStyleCnt="8" custLinFactNeighborX="-5052" custLinFactNeighborY="-3502"/>
      <dgm:spPr/>
    </dgm:pt>
  </dgm:ptLst>
  <dgm:cxnLst>
    <dgm:cxn modelId="{9391A203-104A-4780-9F58-88DCEAD52996}" srcId="{C568DDB7-C0A3-43A1-8C6F-9FBCEEACF45C}" destId="{FDE84F2B-3CC1-49B5-B9E1-474F3A8D5D29}" srcOrd="2" destOrd="0" parTransId="{26E2A113-9646-4C1B-B617-6AA5F806694C}" sibTransId="{17C010C2-E5B1-44B9-8F68-3914AFB7BE32}"/>
    <dgm:cxn modelId="{BDA4A12F-4CA2-432F-90D5-CAE5B2C4FC2B}" type="presOf" srcId="{A0FF5CB3-7FC7-45B4-98CA-E6FE03542778}" destId="{B16AE363-AFF1-42F4-9831-B8638EFDD591}" srcOrd="0" destOrd="0" presId="urn:microsoft.com/office/officeart/2008/layout/AlternatingHexagons"/>
    <dgm:cxn modelId="{664D9030-F729-4FC6-8403-1838B5249FDC}" srcId="{C568DDB7-C0A3-43A1-8C6F-9FBCEEACF45C}" destId="{A0FF5CB3-7FC7-45B4-98CA-E6FE03542778}" srcOrd="3" destOrd="0" parTransId="{F40160A2-9729-4813-A75B-E54B048CA535}" sibTransId="{05C27EDC-8F5F-4E33-ABC8-D8124F304DC1}"/>
    <dgm:cxn modelId="{4B45113A-1FCB-4045-8E5A-116ECB5B0EEC}" srcId="{C568DDB7-C0A3-43A1-8C6F-9FBCEEACF45C}" destId="{1DC7959C-2B05-4355-97CD-89E1CA1CB6FE}" srcOrd="1" destOrd="0" parTransId="{378D2F22-8E9C-4994-9675-2E90480316F1}" sibTransId="{E71807C8-95F8-4EF2-91E1-73642C5EF77E}"/>
    <dgm:cxn modelId="{62B2493F-9D9D-453F-9BDE-18A3A895F19D}" type="presOf" srcId="{05C27EDC-8F5F-4E33-ABC8-D8124F304DC1}" destId="{8B5D3330-BDD8-4C85-A954-C4FB07CD8F77}" srcOrd="0" destOrd="0" presId="urn:microsoft.com/office/officeart/2008/layout/AlternatingHexagons"/>
    <dgm:cxn modelId="{50B8C34C-882C-44CC-BB7E-FEA70B869947}" type="presOf" srcId="{17C010C2-E5B1-44B9-8F68-3914AFB7BE32}" destId="{6C676625-0239-4174-A8B6-4F121D9D2310}" srcOrd="0" destOrd="0" presId="urn:microsoft.com/office/officeart/2008/layout/AlternatingHexagons"/>
    <dgm:cxn modelId="{FB2E346E-C093-48B2-9893-31842F37479C}" type="presOf" srcId="{FDE84F2B-3CC1-49B5-B9E1-474F3A8D5D29}" destId="{01C03E85-12E1-4B04-BDD3-B51A12E21FC1}" srcOrd="0" destOrd="0" presId="urn:microsoft.com/office/officeart/2008/layout/AlternatingHexagons"/>
    <dgm:cxn modelId="{FCC9E95A-FA09-436A-AF2B-8C8F30D6B59C}" srcId="{C568DDB7-C0A3-43A1-8C6F-9FBCEEACF45C}" destId="{26F244AF-E640-4F10-B63A-23CB750D24CA}" srcOrd="0" destOrd="0" parTransId="{EDAC6F97-901C-4AF9-BDD5-7DA487494B88}" sibTransId="{CB7B5961-2784-4166-ADC2-A6EDAD308DFF}"/>
    <dgm:cxn modelId="{2F216B99-B039-4A04-B89F-7CEDCEC9AB78}" type="presOf" srcId="{26F244AF-E640-4F10-B63A-23CB750D24CA}" destId="{7587BF09-BED6-42B1-BC09-BC06E07A44BD}" srcOrd="0" destOrd="0" presId="urn:microsoft.com/office/officeart/2008/layout/AlternatingHexagons"/>
    <dgm:cxn modelId="{22979AC1-1178-4447-9181-BF09408ED4FF}" type="presOf" srcId="{1DC7959C-2B05-4355-97CD-89E1CA1CB6FE}" destId="{AC51E8FC-91C0-4910-A169-9976A5CA5F2F}" srcOrd="0" destOrd="0" presId="urn:microsoft.com/office/officeart/2008/layout/AlternatingHexagons"/>
    <dgm:cxn modelId="{DAAAF4E4-BF1B-436C-B614-3D8C2BCD3091}" type="presOf" srcId="{E71807C8-95F8-4EF2-91E1-73642C5EF77E}" destId="{A4EF4C0E-ED3B-4021-B5E3-461403548EB9}" srcOrd="0" destOrd="0" presId="urn:microsoft.com/office/officeart/2008/layout/AlternatingHexagons"/>
    <dgm:cxn modelId="{D3BBF2F4-2048-4043-BE3A-6D1CB2DDAFD5}" type="presOf" srcId="{CB7B5961-2784-4166-ADC2-A6EDAD308DFF}" destId="{A53AA354-5CAF-4CC4-B9E2-82BBD695E9CD}" srcOrd="0" destOrd="0" presId="urn:microsoft.com/office/officeart/2008/layout/AlternatingHexagons"/>
    <dgm:cxn modelId="{F29D6FFA-7F86-47BD-AC6B-A405C20E36AD}" type="presOf" srcId="{C568DDB7-C0A3-43A1-8C6F-9FBCEEACF45C}" destId="{A5CA38B2-26EE-4EAA-9FAB-330A6F527588}" srcOrd="0" destOrd="0" presId="urn:microsoft.com/office/officeart/2008/layout/AlternatingHexagons"/>
    <dgm:cxn modelId="{972AFD81-6DF5-47E2-B727-E9CA8785C058}" type="presParOf" srcId="{A5CA38B2-26EE-4EAA-9FAB-330A6F527588}" destId="{0AAAFF22-B19A-498B-81FB-38AC522868B5}" srcOrd="0" destOrd="0" presId="urn:microsoft.com/office/officeart/2008/layout/AlternatingHexagons"/>
    <dgm:cxn modelId="{78C537A5-3F22-44C2-BF7D-3FA05CD2F229}" type="presParOf" srcId="{0AAAFF22-B19A-498B-81FB-38AC522868B5}" destId="{7587BF09-BED6-42B1-BC09-BC06E07A44BD}" srcOrd="0" destOrd="0" presId="urn:microsoft.com/office/officeart/2008/layout/AlternatingHexagons"/>
    <dgm:cxn modelId="{6AA472A3-AA8C-44DE-A3DF-0DEC54BC2A93}" type="presParOf" srcId="{0AAAFF22-B19A-498B-81FB-38AC522868B5}" destId="{B3CA1685-AB61-47DA-A359-734E4DE2C1BA}" srcOrd="1" destOrd="0" presId="urn:microsoft.com/office/officeart/2008/layout/AlternatingHexagons"/>
    <dgm:cxn modelId="{B628AA3A-8316-4B60-8F66-13307B3BE309}" type="presParOf" srcId="{0AAAFF22-B19A-498B-81FB-38AC522868B5}" destId="{C2DAB87A-8F92-48AE-BAD1-92DC252013F1}" srcOrd="2" destOrd="0" presId="urn:microsoft.com/office/officeart/2008/layout/AlternatingHexagons"/>
    <dgm:cxn modelId="{69D6073F-5F90-46CD-AD2C-75E3A23AAB0F}" type="presParOf" srcId="{0AAAFF22-B19A-498B-81FB-38AC522868B5}" destId="{5C1BA040-1805-4E9D-B708-540CC6CEE0DB}" srcOrd="3" destOrd="0" presId="urn:microsoft.com/office/officeart/2008/layout/AlternatingHexagons"/>
    <dgm:cxn modelId="{13264AD4-EE1F-43DD-83A2-FB7747AA261D}" type="presParOf" srcId="{0AAAFF22-B19A-498B-81FB-38AC522868B5}" destId="{A53AA354-5CAF-4CC4-B9E2-82BBD695E9CD}" srcOrd="4" destOrd="0" presId="urn:microsoft.com/office/officeart/2008/layout/AlternatingHexagons"/>
    <dgm:cxn modelId="{81ACFBDC-9D29-4CD8-B5E0-17B1BCE5CD5B}" type="presParOf" srcId="{A5CA38B2-26EE-4EAA-9FAB-330A6F527588}" destId="{2C74B417-7C9F-4168-B93C-0FD1159F47EE}" srcOrd="1" destOrd="0" presId="urn:microsoft.com/office/officeart/2008/layout/AlternatingHexagons"/>
    <dgm:cxn modelId="{DAFEB267-FA9C-4535-A81A-596E0791F734}" type="presParOf" srcId="{A5CA38B2-26EE-4EAA-9FAB-330A6F527588}" destId="{B55B59A4-A878-4C49-B353-04C17DE994D2}" srcOrd="2" destOrd="0" presId="urn:microsoft.com/office/officeart/2008/layout/AlternatingHexagons"/>
    <dgm:cxn modelId="{042ABF6C-B621-44D7-A45D-73677FDDCC57}" type="presParOf" srcId="{B55B59A4-A878-4C49-B353-04C17DE994D2}" destId="{AC51E8FC-91C0-4910-A169-9976A5CA5F2F}" srcOrd="0" destOrd="0" presId="urn:microsoft.com/office/officeart/2008/layout/AlternatingHexagons"/>
    <dgm:cxn modelId="{2AF67809-38FC-455D-A7A5-79FAC519D32F}" type="presParOf" srcId="{B55B59A4-A878-4C49-B353-04C17DE994D2}" destId="{87276F64-D3BD-4674-8B2B-F9A16E7B340B}" srcOrd="1" destOrd="0" presId="urn:microsoft.com/office/officeart/2008/layout/AlternatingHexagons"/>
    <dgm:cxn modelId="{928CE70F-6600-4EEC-A2D3-E0AFEEDDF135}" type="presParOf" srcId="{B55B59A4-A878-4C49-B353-04C17DE994D2}" destId="{1A7BCF64-B5DC-40A4-ACBC-591026C81CF4}" srcOrd="2" destOrd="0" presId="urn:microsoft.com/office/officeart/2008/layout/AlternatingHexagons"/>
    <dgm:cxn modelId="{69079B81-8324-4896-BFCD-1D85AC8B5826}" type="presParOf" srcId="{B55B59A4-A878-4C49-B353-04C17DE994D2}" destId="{8419A655-2ED7-4802-9A08-761796C66599}" srcOrd="3" destOrd="0" presId="urn:microsoft.com/office/officeart/2008/layout/AlternatingHexagons"/>
    <dgm:cxn modelId="{1970F662-F3B7-4BF8-88B7-9B79ACA5859C}" type="presParOf" srcId="{B55B59A4-A878-4C49-B353-04C17DE994D2}" destId="{A4EF4C0E-ED3B-4021-B5E3-461403548EB9}" srcOrd="4" destOrd="0" presId="urn:microsoft.com/office/officeart/2008/layout/AlternatingHexagons"/>
    <dgm:cxn modelId="{F23855F5-1843-452E-8D7E-636576F8A9A9}" type="presParOf" srcId="{A5CA38B2-26EE-4EAA-9FAB-330A6F527588}" destId="{65DBE489-BB58-4738-91FD-58713D8AC5F4}" srcOrd="3" destOrd="0" presId="urn:microsoft.com/office/officeart/2008/layout/AlternatingHexagons"/>
    <dgm:cxn modelId="{376CF101-452F-4D9A-8002-9010C95DE889}" type="presParOf" srcId="{A5CA38B2-26EE-4EAA-9FAB-330A6F527588}" destId="{A82E5A12-6083-44F7-94CB-CE4B51CCE5D0}" srcOrd="4" destOrd="0" presId="urn:microsoft.com/office/officeart/2008/layout/AlternatingHexagons"/>
    <dgm:cxn modelId="{96747220-5828-47C2-95A0-20621D026E98}" type="presParOf" srcId="{A82E5A12-6083-44F7-94CB-CE4B51CCE5D0}" destId="{01C03E85-12E1-4B04-BDD3-B51A12E21FC1}" srcOrd="0" destOrd="0" presId="urn:microsoft.com/office/officeart/2008/layout/AlternatingHexagons"/>
    <dgm:cxn modelId="{21DEC3E0-96F9-4F32-8389-E89F27B93C6E}" type="presParOf" srcId="{A82E5A12-6083-44F7-94CB-CE4B51CCE5D0}" destId="{39EBBD1C-E73C-4879-8597-57630EFF9145}" srcOrd="1" destOrd="0" presId="urn:microsoft.com/office/officeart/2008/layout/AlternatingHexagons"/>
    <dgm:cxn modelId="{2FD4EBC1-87FC-4C77-ADD2-08E980A6249C}" type="presParOf" srcId="{A82E5A12-6083-44F7-94CB-CE4B51CCE5D0}" destId="{D2A66799-1E8C-4FB4-BF22-6CAB3994A9E7}" srcOrd="2" destOrd="0" presId="urn:microsoft.com/office/officeart/2008/layout/AlternatingHexagons"/>
    <dgm:cxn modelId="{C1B9E3A5-673C-490A-A14C-1B35ABF3E101}" type="presParOf" srcId="{A82E5A12-6083-44F7-94CB-CE4B51CCE5D0}" destId="{2A3EDCA3-6411-411E-8547-76BE5C2F53A2}" srcOrd="3" destOrd="0" presId="urn:microsoft.com/office/officeart/2008/layout/AlternatingHexagons"/>
    <dgm:cxn modelId="{332D42F7-E40C-4533-B726-CFB36AE753AD}" type="presParOf" srcId="{A82E5A12-6083-44F7-94CB-CE4B51CCE5D0}" destId="{6C676625-0239-4174-A8B6-4F121D9D2310}" srcOrd="4" destOrd="0" presId="urn:microsoft.com/office/officeart/2008/layout/AlternatingHexagons"/>
    <dgm:cxn modelId="{EB1FF29F-9DE5-4611-961B-C74AB2E2A452}" type="presParOf" srcId="{A5CA38B2-26EE-4EAA-9FAB-330A6F527588}" destId="{1EB4D2AD-99A7-47C9-BBB7-3576228B5B68}" srcOrd="5" destOrd="0" presId="urn:microsoft.com/office/officeart/2008/layout/AlternatingHexagons"/>
    <dgm:cxn modelId="{16B42E26-78A2-4645-8F7C-50D84D0F6D84}" type="presParOf" srcId="{A5CA38B2-26EE-4EAA-9FAB-330A6F527588}" destId="{1F1B44F5-476F-4E4C-A0D8-8FDD02723127}" srcOrd="6" destOrd="0" presId="urn:microsoft.com/office/officeart/2008/layout/AlternatingHexagons"/>
    <dgm:cxn modelId="{729C12FC-05CB-49CA-8E23-589EE4404DC7}" type="presParOf" srcId="{1F1B44F5-476F-4E4C-A0D8-8FDD02723127}" destId="{B16AE363-AFF1-42F4-9831-B8638EFDD591}" srcOrd="0" destOrd="0" presId="urn:microsoft.com/office/officeart/2008/layout/AlternatingHexagons"/>
    <dgm:cxn modelId="{EB6EFE21-2588-4E2A-A41C-32CC516729B5}" type="presParOf" srcId="{1F1B44F5-476F-4E4C-A0D8-8FDD02723127}" destId="{72378283-1FA5-48AF-B041-9B76DC377900}" srcOrd="1" destOrd="0" presId="urn:microsoft.com/office/officeart/2008/layout/AlternatingHexagons"/>
    <dgm:cxn modelId="{CA03B037-E59E-4705-988E-7AA73C1CEEEB}" type="presParOf" srcId="{1F1B44F5-476F-4E4C-A0D8-8FDD02723127}" destId="{696D5EF0-B0B6-482B-8C88-F6DBE43D5D82}" srcOrd="2" destOrd="0" presId="urn:microsoft.com/office/officeart/2008/layout/AlternatingHexagons"/>
    <dgm:cxn modelId="{068A0615-5495-468F-91A1-D454017A6BF7}" type="presParOf" srcId="{1F1B44F5-476F-4E4C-A0D8-8FDD02723127}" destId="{338E3074-5296-4CDD-9319-8E5B3E679ECA}" srcOrd="3" destOrd="0" presId="urn:microsoft.com/office/officeart/2008/layout/AlternatingHexagons"/>
    <dgm:cxn modelId="{785DEE0E-A4BD-426F-A8FF-28F8510709B9}" type="presParOf" srcId="{1F1B44F5-476F-4E4C-A0D8-8FDD02723127}" destId="{8B5D3330-BDD8-4C85-A954-C4FB07CD8F77}" srcOrd="4" destOrd="0" presId="urn:microsoft.com/office/officeart/2008/layout/AlternatingHexagon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DAAD75-431E-41C8-9F93-F78E13EDB68F}">
      <dsp:nvSpPr>
        <dsp:cNvPr id="0" name=""/>
        <dsp:cNvSpPr/>
      </dsp:nvSpPr>
      <dsp:spPr>
        <a:xfrm>
          <a:off x="1118949" y="439479"/>
          <a:ext cx="4922514" cy="4922514"/>
        </a:xfrm>
        <a:prstGeom prst="blockArc">
          <a:avLst>
            <a:gd name="adj1" fmla="val 14040000"/>
            <a:gd name="adj2" fmla="val 16200000"/>
            <a:gd name="adj3" fmla="val 2756"/>
          </a:avLst>
        </a:prstGeom>
        <a:solidFill>
          <a:schemeClr val="accent5">
            <a:hueOff val="-7353344"/>
            <a:satOff val="-10228"/>
            <a:lumOff val="-3922"/>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sp>
    <dsp:sp modelId="{6B3BA090-66D7-47E8-A5BE-0DFF080702D6}">
      <dsp:nvSpPr>
        <dsp:cNvPr id="0" name=""/>
        <dsp:cNvSpPr/>
      </dsp:nvSpPr>
      <dsp:spPr>
        <a:xfrm>
          <a:off x="1118949" y="439479"/>
          <a:ext cx="4922514" cy="4922514"/>
        </a:xfrm>
        <a:prstGeom prst="blockArc">
          <a:avLst>
            <a:gd name="adj1" fmla="val 11880000"/>
            <a:gd name="adj2" fmla="val 14040000"/>
            <a:gd name="adj3" fmla="val 2756"/>
          </a:avLst>
        </a:prstGeom>
        <a:solidFill>
          <a:schemeClr val="accent5">
            <a:hueOff val="-6536306"/>
            <a:satOff val="-9092"/>
            <a:lumOff val="-3486"/>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sp>
    <dsp:sp modelId="{F8A30448-41FD-4F3A-B976-D4FB008132A1}">
      <dsp:nvSpPr>
        <dsp:cNvPr id="0" name=""/>
        <dsp:cNvSpPr/>
      </dsp:nvSpPr>
      <dsp:spPr>
        <a:xfrm>
          <a:off x="1118949" y="439479"/>
          <a:ext cx="4922514" cy="4922514"/>
        </a:xfrm>
        <a:prstGeom prst="blockArc">
          <a:avLst>
            <a:gd name="adj1" fmla="val 9720000"/>
            <a:gd name="adj2" fmla="val 11880000"/>
            <a:gd name="adj3" fmla="val 2756"/>
          </a:avLst>
        </a:prstGeom>
        <a:solidFill>
          <a:schemeClr val="accent5">
            <a:hueOff val="-5719268"/>
            <a:satOff val="-7955"/>
            <a:lumOff val="-305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sp>
    <dsp:sp modelId="{298F9912-6CF8-4849-8B53-0C8A47B44FFD}">
      <dsp:nvSpPr>
        <dsp:cNvPr id="0" name=""/>
        <dsp:cNvSpPr/>
      </dsp:nvSpPr>
      <dsp:spPr>
        <a:xfrm>
          <a:off x="1118949" y="439479"/>
          <a:ext cx="4922514" cy="4922514"/>
        </a:xfrm>
        <a:prstGeom prst="blockArc">
          <a:avLst>
            <a:gd name="adj1" fmla="val 7560000"/>
            <a:gd name="adj2" fmla="val 9720000"/>
            <a:gd name="adj3" fmla="val 2756"/>
          </a:avLst>
        </a:prstGeom>
        <a:solidFill>
          <a:schemeClr val="accent5">
            <a:hueOff val="-4902230"/>
            <a:satOff val="-6819"/>
            <a:lumOff val="-2615"/>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sp>
    <dsp:sp modelId="{7EC1ACC9-3932-4CD3-BEAD-C92B3986B02A}">
      <dsp:nvSpPr>
        <dsp:cNvPr id="0" name=""/>
        <dsp:cNvSpPr/>
      </dsp:nvSpPr>
      <dsp:spPr>
        <a:xfrm>
          <a:off x="1118949" y="439479"/>
          <a:ext cx="4922514" cy="4922514"/>
        </a:xfrm>
        <a:prstGeom prst="blockArc">
          <a:avLst>
            <a:gd name="adj1" fmla="val 5400000"/>
            <a:gd name="adj2" fmla="val 7560000"/>
            <a:gd name="adj3" fmla="val 2756"/>
          </a:avLst>
        </a:prstGeom>
        <a:solidFill>
          <a:schemeClr val="accent5">
            <a:hueOff val="-4085191"/>
            <a:satOff val="-5682"/>
            <a:lumOff val="-2179"/>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sp>
    <dsp:sp modelId="{6E293EC3-62CA-4696-B271-BBB0AAE9BF50}">
      <dsp:nvSpPr>
        <dsp:cNvPr id="0" name=""/>
        <dsp:cNvSpPr/>
      </dsp:nvSpPr>
      <dsp:spPr>
        <a:xfrm>
          <a:off x="1118949" y="439479"/>
          <a:ext cx="4922514" cy="4922514"/>
        </a:xfrm>
        <a:prstGeom prst="blockArc">
          <a:avLst>
            <a:gd name="adj1" fmla="val 3240000"/>
            <a:gd name="adj2" fmla="val 5400000"/>
            <a:gd name="adj3" fmla="val 2756"/>
          </a:avLst>
        </a:prstGeom>
        <a:solidFill>
          <a:schemeClr val="accent5">
            <a:hueOff val="-3268153"/>
            <a:satOff val="-4546"/>
            <a:lumOff val="-1743"/>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sp>
    <dsp:sp modelId="{228762B2-B620-4EA3-92BF-F214B165415C}">
      <dsp:nvSpPr>
        <dsp:cNvPr id="0" name=""/>
        <dsp:cNvSpPr/>
      </dsp:nvSpPr>
      <dsp:spPr>
        <a:xfrm>
          <a:off x="1118949" y="439479"/>
          <a:ext cx="4922514" cy="4922514"/>
        </a:xfrm>
        <a:prstGeom prst="blockArc">
          <a:avLst>
            <a:gd name="adj1" fmla="val 1080000"/>
            <a:gd name="adj2" fmla="val 3240000"/>
            <a:gd name="adj3" fmla="val 2756"/>
          </a:avLst>
        </a:prstGeom>
        <a:solidFill>
          <a:schemeClr val="accent5">
            <a:hueOff val="-2451115"/>
            <a:satOff val="-3409"/>
            <a:lumOff val="-1307"/>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sp>
    <dsp:sp modelId="{E622D231-F3AC-41C3-8A0A-05CEB8E3AE08}">
      <dsp:nvSpPr>
        <dsp:cNvPr id="0" name=""/>
        <dsp:cNvSpPr/>
      </dsp:nvSpPr>
      <dsp:spPr>
        <a:xfrm>
          <a:off x="1118949" y="439479"/>
          <a:ext cx="4922514" cy="4922514"/>
        </a:xfrm>
        <a:prstGeom prst="blockArc">
          <a:avLst>
            <a:gd name="adj1" fmla="val 20520000"/>
            <a:gd name="adj2" fmla="val 1080000"/>
            <a:gd name="adj3" fmla="val 2756"/>
          </a:avLst>
        </a:prstGeom>
        <a:solidFill>
          <a:schemeClr val="accent5">
            <a:hueOff val="-1634077"/>
            <a:satOff val="-2273"/>
            <a:lumOff val="-872"/>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sp>
    <dsp:sp modelId="{06D45D21-C791-4958-BF5B-2A6B23779A5D}">
      <dsp:nvSpPr>
        <dsp:cNvPr id="0" name=""/>
        <dsp:cNvSpPr/>
      </dsp:nvSpPr>
      <dsp:spPr>
        <a:xfrm>
          <a:off x="1118949" y="439479"/>
          <a:ext cx="4922514" cy="4922514"/>
        </a:xfrm>
        <a:prstGeom prst="blockArc">
          <a:avLst>
            <a:gd name="adj1" fmla="val 18360000"/>
            <a:gd name="adj2" fmla="val 20520000"/>
            <a:gd name="adj3" fmla="val 2756"/>
          </a:avLst>
        </a:prstGeom>
        <a:solidFill>
          <a:schemeClr val="accent5">
            <a:hueOff val="-817038"/>
            <a:satOff val="-1136"/>
            <a:lumOff val="-436"/>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sp>
    <dsp:sp modelId="{C626CB25-0A0A-487F-A754-5A55A5F9260B}">
      <dsp:nvSpPr>
        <dsp:cNvPr id="0" name=""/>
        <dsp:cNvSpPr/>
      </dsp:nvSpPr>
      <dsp:spPr>
        <a:xfrm>
          <a:off x="1118949" y="439479"/>
          <a:ext cx="4922514" cy="4922514"/>
        </a:xfrm>
        <a:prstGeom prst="blockArc">
          <a:avLst>
            <a:gd name="adj1" fmla="val 16200000"/>
            <a:gd name="adj2" fmla="val 18360000"/>
            <a:gd name="adj3" fmla="val 2756"/>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sp>
    <dsp:sp modelId="{E8C5D5AA-6B39-46FB-A0B9-79A9D2E8DD23}">
      <dsp:nvSpPr>
        <dsp:cNvPr id="0" name=""/>
        <dsp:cNvSpPr/>
      </dsp:nvSpPr>
      <dsp:spPr>
        <a:xfrm>
          <a:off x="169474" y="68681"/>
          <a:ext cx="1346073" cy="1346073"/>
        </a:xfrm>
        <a:prstGeom prst="ellipse">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s-AR" sz="900" b="1" kern="1200" dirty="0">
              <a:latin typeface="+mn-lt"/>
            </a:rPr>
            <a:t>Habilidades Blandas</a:t>
          </a:r>
        </a:p>
      </dsp:txBody>
      <dsp:txXfrm>
        <a:off x="366602" y="265809"/>
        <a:ext cx="951817" cy="951817"/>
      </dsp:txXfrm>
    </dsp:sp>
    <dsp:sp modelId="{7251B75E-BF28-4116-95BB-42DC76807EE1}">
      <dsp:nvSpPr>
        <dsp:cNvPr id="0" name=""/>
        <dsp:cNvSpPr/>
      </dsp:nvSpPr>
      <dsp:spPr>
        <a:xfrm>
          <a:off x="3109081" y="2274"/>
          <a:ext cx="942251" cy="942251"/>
        </a:xfrm>
        <a:prstGeom prst="ellipse">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s-AR" sz="900" b="1" i="0" kern="1200" dirty="0">
              <a:effectLst/>
              <a:latin typeface="+mn-lt"/>
            </a:rPr>
            <a:t>Trabajo en equipo</a:t>
          </a:r>
          <a:endParaRPr lang="es-AR" sz="900" b="1" kern="1200" dirty="0">
            <a:latin typeface="+mn-lt"/>
          </a:endParaRPr>
        </a:p>
      </dsp:txBody>
      <dsp:txXfrm>
        <a:off x="3247070" y="140263"/>
        <a:ext cx="666273" cy="666273"/>
      </dsp:txXfrm>
    </dsp:sp>
    <dsp:sp modelId="{9E27B1FC-247C-4906-8C05-CDCDBFD2FA53}">
      <dsp:nvSpPr>
        <dsp:cNvPr id="0" name=""/>
        <dsp:cNvSpPr/>
      </dsp:nvSpPr>
      <dsp:spPr>
        <a:xfrm>
          <a:off x="4535833" y="465854"/>
          <a:ext cx="942251" cy="942251"/>
        </a:xfrm>
        <a:prstGeom prst="ellipse">
          <a:avLst/>
        </a:prstGeom>
        <a:solidFill>
          <a:schemeClr val="accent5">
            <a:hueOff val="-817038"/>
            <a:satOff val="-1136"/>
            <a:lumOff val="-43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s-AR" sz="800" b="1" i="0" kern="1200">
              <a:effectLst/>
              <a:latin typeface="+mn-lt"/>
            </a:rPr>
            <a:t>Habilidad de comunicación</a:t>
          </a:r>
          <a:endParaRPr lang="es-AR" sz="800" b="1" kern="1200" dirty="0">
            <a:latin typeface="+mn-lt"/>
          </a:endParaRPr>
        </a:p>
      </dsp:txBody>
      <dsp:txXfrm>
        <a:off x="4673822" y="603843"/>
        <a:ext cx="666273" cy="666273"/>
      </dsp:txXfrm>
    </dsp:sp>
    <dsp:sp modelId="{9F7F5453-68E9-47F1-A555-083AF45D11B0}">
      <dsp:nvSpPr>
        <dsp:cNvPr id="0" name=""/>
        <dsp:cNvSpPr/>
      </dsp:nvSpPr>
      <dsp:spPr>
        <a:xfrm>
          <a:off x="5417615" y="1679522"/>
          <a:ext cx="942251" cy="942251"/>
        </a:xfrm>
        <a:prstGeom prst="ellipse">
          <a:avLst/>
        </a:prstGeom>
        <a:solidFill>
          <a:schemeClr val="accent5">
            <a:hueOff val="-1634077"/>
            <a:satOff val="-2273"/>
            <a:lumOff val="-87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s-AR" sz="900" b="1" i="0" kern="1200" dirty="0">
              <a:effectLst/>
              <a:latin typeface="+mn-lt"/>
            </a:rPr>
            <a:t>Flexibilidad y adaptación al cambio</a:t>
          </a:r>
        </a:p>
      </dsp:txBody>
      <dsp:txXfrm>
        <a:off x="5555604" y="1817511"/>
        <a:ext cx="666273" cy="666273"/>
      </dsp:txXfrm>
    </dsp:sp>
    <dsp:sp modelId="{4A4C8CE8-3126-42E7-BAE3-9AABB96B2A8F}">
      <dsp:nvSpPr>
        <dsp:cNvPr id="0" name=""/>
        <dsp:cNvSpPr/>
      </dsp:nvSpPr>
      <dsp:spPr>
        <a:xfrm>
          <a:off x="5417615" y="3179699"/>
          <a:ext cx="942251" cy="942251"/>
        </a:xfrm>
        <a:prstGeom prst="ellipse">
          <a:avLst/>
        </a:prstGeom>
        <a:solidFill>
          <a:schemeClr val="accent5">
            <a:hueOff val="-2451115"/>
            <a:satOff val="-3409"/>
            <a:lumOff val="-130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s-AR" sz="900" b="1" i="0" kern="1200" dirty="0">
              <a:effectLst/>
              <a:latin typeface="+mn-lt"/>
            </a:rPr>
            <a:t>Capacidad de resolución y creatividad</a:t>
          </a:r>
        </a:p>
      </dsp:txBody>
      <dsp:txXfrm>
        <a:off x="5555604" y="3317688"/>
        <a:ext cx="666273" cy="666273"/>
      </dsp:txXfrm>
    </dsp:sp>
    <dsp:sp modelId="{5C6E33CC-2F68-4772-B4D9-0EF44BE166EF}">
      <dsp:nvSpPr>
        <dsp:cNvPr id="0" name=""/>
        <dsp:cNvSpPr/>
      </dsp:nvSpPr>
      <dsp:spPr>
        <a:xfrm>
          <a:off x="4535833" y="4393367"/>
          <a:ext cx="942251" cy="942251"/>
        </a:xfrm>
        <a:prstGeom prst="ellipse">
          <a:avLst/>
        </a:prstGeom>
        <a:solidFill>
          <a:schemeClr val="accent5">
            <a:hueOff val="-3268153"/>
            <a:satOff val="-4546"/>
            <a:lumOff val="-174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s-AR" sz="900" b="1" i="0" kern="1200" dirty="0">
              <a:effectLst/>
              <a:latin typeface="+mn-lt"/>
            </a:rPr>
            <a:t>Organización y gestión del tiempo</a:t>
          </a:r>
        </a:p>
      </dsp:txBody>
      <dsp:txXfrm>
        <a:off x="4673822" y="4531356"/>
        <a:ext cx="666273" cy="666273"/>
      </dsp:txXfrm>
    </dsp:sp>
    <dsp:sp modelId="{A8964036-2B5B-4143-B025-8592F7802ED7}">
      <dsp:nvSpPr>
        <dsp:cNvPr id="0" name=""/>
        <dsp:cNvSpPr/>
      </dsp:nvSpPr>
      <dsp:spPr>
        <a:xfrm>
          <a:off x="3109081" y="4856947"/>
          <a:ext cx="942251" cy="942251"/>
        </a:xfrm>
        <a:prstGeom prst="ellipse">
          <a:avLst/>
        </a:prstGeom>
        <a:solidFill>
          <a:schemeClr val="accent5">
            <a:hueOff val="-4085191"/>
            <a:satOff val="-5682"/>
            <a:lumOff val="-217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s-AR" sz="900" b="1" kern="1200" dirty="0">
              <a:latin typeface="+mn-lt"/>
            </a:rPr>
            <a:t>Inteligencia emocional</a:t>
          </a:r>
        </a:p>
      </dsp:txBody>
      <dsp:txXfrm>
        <a:off x="3247070" y="4994936"/>
        <a:ext cx="666273" cy="666273"/>
      </dsp:txXfrm>
    </dsp:sp>
    <dsp:sp modelId="{5AAD6E19-F51D-418C-BA1B-534C82CC4AC9}">
      <dsp:nvSpPr>
        <dsp:cNvPr id="0" name=""/>
        <dsp:cNvSpPr/>
      </dsp:nvSpPr>
      <dsp:spPr>
        <a:xfrm>
          <a:off x="1682328" y="4393367"/>
          <a:ext cx="942251" cy="942251"/>
        </a:xfrm>
        <a:prstGeom prst="ellipse">
          <a:avLst/>
        </a:prstGeom>
        <a:solidFill>
          <a:schemeClr val="accent5">
            <a:hueOff val="-4902230"/>
            <a:satOff val="-6819"/>
            <a:lumOff val="-261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s-AR" sz="900" b="1" kern="1200" dirty="0" err="1">
              <a:latin typeface="+mn-lt"/>
            </a:rPr>
            <a:t>Resiliencia</a:t>
          </a:r>
          <a:endParaRPr lang="es-AR" sz="900" b="1" kern="1200" dirty="0">
            <a:latin typeface="+mn-lt"/>
          </a:endParaRPr>
        </a:p>
      </dsp:txBody>
      <dsp:txXfrm>
        <a:off x="1820317" y="4531356"/>
        <a:ext cx="666273" cy="666273"/>
      </dsp:txXfrm>
    </dsp:sp>
    <dsp:sp modelId="{8F38723E-861D-4A85-82B0-EF69AE01EE5F}">
      <dsp:nvSpPr>
        <dsp:cNvPr id="0" name=""/>
        <dsp:cNvSpPr/>
      </dsp:nvSpPr>
      <dsp:spPr>
        <a:xfrm>
          <a:off x="800547" y="3179699"/>
          <a:ext cx="942251" cy="942251"/>
        </a:xfrm>
        <a:prstGeom prst="ellipse">
          <a:avLst/>
        </a:prstGeom>
        <a:solidFill>
          <a:schemeClr val="accent5">
            <a:hueOff val="-5719268"/>
            <a:satOff val="-7955"/>
            <a:lumOff val="-305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s-AR" sz="900" b="1" kern="1200" dirty="0">
              <a:latin typeface="+mn-lt"/>
            </a:rPr>
            <a:t>Capacidad de aprendizaje rápido</a:t>
          </a:r>
        </a:p>
      </dsp:txBody>
      <dsp:txXfrm>
        <a:off x="938536" y="3317688"/>
        <a:ext cx="666273" cy="666273"/>
      </dsp:txXfrm>
    </dsp:sp>
    <dsp:sp modelId="{3DA80BDA-CA55-4E61-85BF-9B30A5DE8B64}">
      <dsp:nvSpPr>
        <dsp:cNvPr id="0" name=""/>
        <dsp:cNvSpPr/>
      </dsp:nvSpPr>
      <dsp:spPr>
        <a:xfrm>
          <a:off x="800547" y="1679522"/>
          <a:ext cx="942251" cy="942251"/>
        </a:xfrm>
        <a:prstGeom prst="ellipse">
          <a:avLst/>
        </a:prstGeom>
        <a:solidFill>
          <a:schemeClr val="accent5">
            <a:hueOff val="-6536306"/>
            <a:satOff val="-9092"/>
            <a:lumOff val="-348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s-AR" sz="900" b="1" kern="1200" dirty="0">
              <a:latin typeface="+mn-lt"/>
            </a:rPr>
            <a:t>Liderazgo</a:t>
          </a:r>
        </a:p>
      </dsp:txBody>
      <dsp:txXfrm>
        <a:off x="938536" y="1817511"/>
        <a:ext cx="666273" cy="666273"/>
      </dsp:txXfrm>
    </dsp:sp>
    <dsp:sp modelId="{9ACF03B4-20D1-46E2-87FA-1A38676AB275}">
      <dsp:nvSpPr>
        <dsp:cNvPr id="0" name=""/>
        <dsp:cNvSpPr/>
      </dsp:nvSpPr>
      <dsp:spPr>
        <a:xfrm>
          <a:off x="1682328" y="465854"/>
          <a:ext cx="942251" cy="942251"/>
        </a:xfrm>
        <a:prstGeom prst="ellipse">
          <a:avLst/>
        </a:prstGeom>
        <a:solidFill>
          <a:schemeClr val="accent5">
            <a:hueOff val="-7353344"/>
            <a:satOff val="-10228"/>
            <a:lumOff val="-392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s-AR" sz="900" b="1" kern="1200" dirty="0">
              <a:latin typeface="+mn-lt"/>
            </a:rPr>
            <a:t>Pensamiento crítico</a:t>
          </a:r>
        </a:p>
      </dsp:txBody>
      <dsp:txXfrm>
        <a:off x="1820317" y="603843"/>
        <a:ext cx="666273" cy="66627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87BF09-BED6-42B1-BC09-BC06E07A44BD}">
      <dsp:nvSpPr>
        <dsp:cNvPr id="0" name=""/>
        <dsp:cNvSpPr/>
      </dsp:nvSpPr>
      <dsp:spPr>
        <a:xfrm rot="5400000">
          <a:off x="6869015" y="2671416"/>
          <a:ext cx="1515657" cy="1318621"/>
        </a:xfrm>
        <a:prstGeom prst="hexagon">
          <a:avLst>
            <a:gd name="adj" fmla="val 25000"/>
            <a:gd name="vf" fmla="val 115470"/>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AR" sz="1200" b="1" kern="1200" dirty="0">
              <a:latin typeface="+mn-lt"/>
            </a:rPr>
            <a:t>Inteligencia Emocional</a:t>
          </a:r>
        </a:p>
      </dsp:txBody>
      <dsp:txXfrm rot="-5400000">
        <a:off x="7173018" y="2809088"/>
        <a:ext cx="907651" cy="1043277"/>
      </dsp:txXfrm>
    </dsp:sp>
    <dsp:sp modelId="{B3CA1685-AB61-47DA-A359-734E4DE2C1BA}">
      <dsp:nvSpPr>
        <dsp:cNvPr id="0" name=""/>
        <dsp:cNvSpPr/>
      </dsp:nvSpPr>
      <dsp:spPr>
        <a:xfrm>
          <a:off x="6875077" y="303717"/>
          <a:ext cx="1691473" cy="909394"/>
        </a:xfrm>
        <a:prstGeom prst="rect">
          <a:avLst/>
        </a:prstGeom>
        <a:noFill/>
        <a:ln>
          <a:noFill/>
        </a:ln>
        <a:effectLst/>
      </dsp:spPr>
      <dsp:style>
        <a:lnRef idx="0">
          <a:scrgbClr r="0" g="0" b="0"/>
        </a:lnRef>
        <a:fillRef idx="0">
          <a:scrgbClr r="0" g="0" b="0"/>
        </a:fillRef>
        <a:effectRef idx="0">
          <a:scrgbClr r="0" g="0" b="0"/>
        </a:effectRef>
        <a:fontRef idx="minor"/>
      </dsp:style>
    </dsp:sp>
    <dsp:sp modelId="{A53AA354-5CAF-4CC4-B9E2-82BBD695E9CD}">
      <dsp:nvSpPr>
        <dsp:cNvPr id="0" name=""/>
        <dsp:cNvSpPr/>
      </dsp:nvSpPr>
      <dsp:spPr>
        <a:xfrm rot="5400000">
          <a:off x="3185181" y="1346899"/>
          <a:ext cx="1515657" cy="1318621"/>
        </a:xfrm>
        <a:prstGeom prst="hexagon">
          <a:avLst>
            <a:gd name="adj" fmla="val 25000"/>
            <a:gd name="vf" fmla="val 115470"/>
          </a:avLst>
        </a:prstGeom>
        <a:solidFill>
          <a:schemeClr val="accent4">
            <a:hueOff val="1485099"/>
            <a:satOff val="-6853"/>
            <a:lumOff val="252"/>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s-AR" sz="1200" b="1" kern="1200" dirty="0">
              <a:latin typeface="+mn-lt"/>
            </a:rPr>
            <a:t>Resolución de problemas</a:t>
          </a:r>
        </a:p>
      </dsp:txBody>
      <dsp:txXfrm rot="-5400000">
        <a:off x="3489184" y="1484571"/>
        <a:ext cx="907651" cy="1043277"/>
      </dsp:txXfrm>
    </dsp:sp>
    <dsp:sp modelId="{AC51E8FC-91C0-4910-A169-9976A5CA5F2F}">
      <dsp:nvSpPr>
        <dsp:cNvPr id="0" name=""/>
        <dsp:cNvSpPr/>
      </dsp:nvSpPr>
      <dsp:spPr>
        <a:xfrm rot="5400000">
          <a:off x="4703140" y="1385593"/>
          <a:ext cx="1515657" cy="1318621"/>
        </a:xfrm>
        <a:prstGeom prst="hexagon">
          <a:avLst>
            <a:gd name="adj" fmla="val 25000"/>
            <a:gd name="vf" fmla="val 115470"/>
          </a:avLst>
        </a:prstGeom>
        <a:solidFill>
          <a:schemeClr val="accent4">
            <a:hueOff val="2970198"/>
            <a:satOff val="-13705"/>
            <a:lumOff val="504"/>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AR" sz="1200" b="1" kern="1200" dirty="0">
              <a:latin typeface="+mn-lt"/>
            </a:rPr>
            <a:t>Liderazgo</a:t>
          </a:r>
        </a:p>
      </dsp:txBody>
      <dsp:txXfrm rot="-5400000">
        <a:off x="5007143" y="1523265"/>
        <a:ext cx="907651" cy="1043277"/>
      </dsp:txXfrm>
    </dsp:sp>
    <dsp:sp modelId="{87276F64-D3BD-4674-8B2B-F9A16E7B340B}">
      <dsp:nvSpPr>
        <dsp:cNvPr id="0" name=""/>
        <dsp:cNvSpPr/>
      </dsp:nvSpPr>
      <dsp:spPr>
        <a:xfrm>
          <a:off x="3110185" y="1590207"/>
          <a:ext cx="1636909" cy="909394"/>
        </a:xfrm>
        <a:prstGeom prst="rect">
          <a:avLst/>
        </a:prstGeom>
        <a:noFill/>
        <a:ln>
          <a:noFill/>
        </a:ln>
        <a:effectLst/>
      </dsp:spPr>
      <dsp:style>
        <a:lnRef idx="0">
          <a:scrgbClr r="0" g="0" b="0"/>
        </a:lnRef>
        <a:fillRef idx="0">
          <a:scrgbClr r="0" g="0" b="0"/>
        </a:fillRef>
        <a:effectRef idx="0">
          <a:scrgbClr r="0" g="0" b="0"/>
        </a:effectRef>
        <a:fontRef idx="minor"/>
      </dsp:style>
    </dsp:sp>
    <dsp:sp modelId="{A4EF4C0E-ED3B-4021-B5E3-461403548EB9}">
      <dsp:nvSpPr>
        <dsp:cNvPr id="0" name=""/>
        <dsp:cNvSpPr/>
      </dsp:nvSpPr>
      <dsp:spPr>
        <a:xfrm rot="5400000">
          <a:off x="6127252" y="1374451"/>
          <a:ext cx="1515657" cy="1340906"/>
        </a:xfrm>
        <a:prstGeom prst="hexagon">
          <a:avLst>
            <a:gd name="adj" fmla="val 25000"/>
            <a:gd name="vf" fmla="val 115470"/>
          </a:avLst>
        </a:prstGeom>
        <a:solidFill>
          <a:schemeClr val="accent4">
            <a:hueOff val="4455297"/>
            <a:satOff val="-20558"/>
            <a:lumOff val="756"/>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s-AR" sz="1200" b="1" kern="1200" dirty="0">
              <a:latin typeface="+mn-lt"/>
            </a:rPr>
            <a:t>Flexibilidad</a:t>
          </a:r>
        </a:p>
      </dsp:txBody>
      <dsp:txXfrm rot="-5400000">
        <a:off x="6425228" y="1525123"/>
        <a:ext cx="919704" cy="1039563"/>
      </dsp:txXfrm>
    </dsp:sp>
    <dsp:sp modelId="{01C03E85-12E1-4B04-BDD3-B51A12E21FC1}">
      <dsp:nvSpPr>
        <dsp:cNvPr id="0" name=""/>
        <dsp:cNvSpPr/>
      </dsp:nvSpPr>
      <dsp:spPr>
        <a:xfrm rot="5400000">
          <a:off x="5417924" y="2672083"/>
          <a:ext cx="1515657" cy="1318621"/>
        </a:xfrm>
        <a:prstGeom prst="hexagon">
          <a:avLst>
            <a:gd name="adj" fmla="val 25000"/>
            <a:gd name="vf" fmla="val 115470"/>
          </a:avLst>
        </a:prstGeom>
        <a:solidFill>
          <a:schemeClr val="accent4">
            <a:hueOff val="5940396"/>
            <a:satOff val="-27410"/>
            <a:lumOff val="1009"/>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AR" sz="1200" b="1" kern="1200" dirty="0">
              <a:latin typeface="+mn-lt"/>
            </a:rPr>
            <a:t>Trabajo en Equipo</a:t>
          </a:r>
        </a:p>
      </dsp:txBody>
      <dsp:txXfrm rot="-5400000">
        <a:off x="5721927" y="2809755"/>
        <a:ext cx="907651" cy="1043277"/>
      </dsp:txXfrm>
    </dsp:sp>
    <dsp:sp modelId="{39EBBD1C-E73C-4879-8597-57630EFF9145}">
      <dsp:nvSpPr>
        <dsp:cNvPr id="0" name=""/>
        <dsp:cNvSpPr/>
      </dsp:nvSpPr>
      <dsp:spPr>
        <a:xfrm>
          <a:off x="6875077" y="2876697"/>
          <a:ext cx="1691473" cy="909394"/>
        </a:xfrm>
        <a:prstGeom prst="rect">
          <a:avLst/>
        </a:prstGeom>
        <a:noFill/>
        <a:ln>
          <a:noFill/>
        </a:ln>
        <a:effectLst/>
      </dsp:spPr>
      <dsp:style>
        <a:lnRef idx="0">
          <a:scrgbClr r="0" g="0" b="0"/>
        </a:lnRef>
        <a:fillRef idx="0">
          <a:scrgbClr r="0" g="0" b="0"/>
        </a:fillRef>
        <a:effectRef idx="0">
          <a:scrgbClr r="0" g="0" b="0"/>
        </a:effectRef>
        <a:fontRef idx="minor"/>
      </dsp:style>
    </dsp:sp>
    <dsp:sp modelId="{6C676625-0239-4174-A8B6-4F121D9D2310}">
      <dsp:nvSpPr>
        <dsp:cNvPr id="0" name=""/>
        <dsp:cNvSpPr/>
      </dsp:nvSpPr>
      <dsp:spPr>
        <a:xfrm rot="5400000">
          <a:off x="3993813" y="2672083"/>
          <a:ext cx="1515657" cy="1318621"/>
        </a:xfrm>
        <a:prstGeom prst="hexagon">
          <a:avLst>
            <a:gd name="adj" fmla="val 25000"/>
            <a:gd name="vf" fmla="val 115470"/>
          </a:avLst>
        </a:prstGeom>
        <a:solidFill>
          <a:schemeClr val="accent4">
            <a:hueOff val="7425494"/>
            <a:satOff val="-34263"/>
            <a:lumOff val="1261"/>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s-AR" sz="1200" b="1" kern="1200" dirty="0">
              <a:latin typeface="+mn-lt"/>
            </a:rPr>
            <a:t>Pensamiento Crítico</a:t>
          </a:r>
        </a:p>
      </dsp:txBody>
      <dsp:txXfrm rot="-5400000">
        <a:off x="4297816" y="2809755"/>
        <a:ext cx="907651" cy="1043277"/>
      </dsp:txXfrm>
    </dsp:sp>
    <dsp:sp modelId="{B16AE363-AFF1-42F4-9831-B8638EFDD591}">
      <dsp:nvSpPr>
        <dsp:cNvPr id="0" name=""/>
        <dsp:cNvSpPr/>
      </dsp:nvSpPr>
      <dsp:spPr>
        <a:xfrm rot="5400000">
          <a:off x="4703140" y="3958573"/>
          <a:ext cx="1515657" cy="1318621"/>
        </a:xfrm>
        <a:prstGeom prst="hexagon">
          <a:avLst>
            <a:gd name="adj" fmla="val 25000"/>
            <a:gd name="vf" fmla="val 115470"/>
          </a:avLst>
        </a:prstGeom>
        <a:solidFill>
          <a:schemeClr val="accent4">
            <a:hueOff val="8910593"/>
            <a:satOff val="-41115"/>
            <a:lumOff val="1513"/>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AR" sz="1200" b="1" kern="1200" dirty="0"/>
            <a:t>Comunicación Asertiva</a:t>
          </a:r>
        </a:p>
      </dsp:txBody>
      <dsp:txXfrm rot="-5400000">
        <a:off x="5007143" y="4096245"/>
        <a:ext cx="907651" cy="1043277"/>
      </dsp:txXfrm>
    </dsp:sp>
    <dsp:sp modelId="{72378283-1FA5-48AF-B041-9B76DC377900}">
      <dsp:nvSpPr>
        <dsp:cNvPr id="0" name=""/>
        <dsp:cNvSpPr/>
      </dsp:nvSpPr>
      <dsp:spPr>
        <a:xfrm>
          <a:off x="3110185" y="4163186"/>
          <a:ext cx="1636909" cy="909394"/>
        </a:xfrm>
        <a:prstGeom prst="rect">
          <a:avLst/>
        </a:prstGeom>
        <a:noFill/>
        <a:ln>
          <a:noFill/>
        </a:ln>
        <a:effectLst/>
      </dsp:spPr>
      <dsp:style>
        <a:lnRef idx="0">
          <a:scrgbClr r="0" g="0" b="0"/>
        </a:lnRef>
        <a:fillRef idx="0">
          <a:scrgbClr r="0" g="0" b="0"/>
        </a:fillRef>
        <a:effectRef idx="0">
          <a:scrgbClr r="0" g="0" b="0"/>
        </a:effectRef>
        <a:fontRef idx="minor"/>
      </dsp:style>
    </dsp:sp>
    <dsp:sp modelId="{8B5D3330-BDD8-4C85-A954-C4FB07CD8F77}">
      <dsp:nvSpPr>
        <dsp:cNvPr id="0" name=""/>
        <dsp:cNvSpPr/>
      </dsp:nvSpPr>
      <dsp:spPr>
        <a:xfrm rot="5400000">
          <a:off x="6060635" y="3905494"/>
          <a:ext cx="1515657" cy="1318621"/>
        </a:xfrm>
        <a:prstGeom prst="hexagon">
          <a:avLst>
            <a:gd name="adj" fmla="val 25000"/>
            <a:gd name="vf" fmla="val 115470"/>
          </a:avLst>
        </a:prstGeom>
        <a:solidFill>
          <a:schemeClr val="accent4">
            <a:hueOff val="10395692"/>
            <a:satOff val="-47968"/>
            <a:lumOff val="1765"/>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s-AR" sz="1200" b="1" kern="1200" dirty="0">
              <a:latin typeface="+mn-lt"/>
            </a:rPr>
            <a:t>Resolución de problemas</a:t>
          </a:r>
        </a:p>
      </dsp:txBody>
      <dsp:txXfrm rot="-5400000">
        <a:off x="6364638" y="4043166"/>
        <a:ext cx="907651" cy="1043277"/>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34.jpeg>
</file>

<file path=ppt/media/image35.png>
</file>

<file path=ppt/media/image36.jpeg>
</file>

<file path=ppt/media/image37.png>
</file>

<file path=ppt/media/image38.png>
</file>

<file path=ppt/media/image39.jpeg>
</file>

<file path=ppt/media/image4.png>
</file>

<file path=ppt/media/image40.jpeg>
</file>

<file path=ppt/media/image41.jpeg>
</file>

<file path=ppt/media/image42.jpeg>
</file>

<file path=ppt/media/image43.jpeg>
</file>

<file path=ppt/media/image44.png>
</file>

<file path=ppt/media/image45.png>
</file>

<file path=ppt/media/image46.png>
</file>

<file path=ppt/media/image47.png>
</file>

<file path=ppt/media/image48.png>
</file>

<file path=ppt/media/image49.jpeg>
</file>

<file path=ppt/media/image5.png>
</file>

<file path=ppt/media/image50.jpeg>
</file>

<file path=ppt/media/image51.png>
</file>

<file path=ppt/media/image52.jpeg>
</file>

<file path=ppt/media/image53.png>
</file>

<file path=ppt/media/image54.png>
</file>

<file path=ppt/media/image55.png>
</file>

<file path=ppt/media/image56.png>
</file>

<file path=ppt/media/image57.jpeg>
</file>

<file path=ppt/media/image58.png>
</file>

<file path=ppt/media/image59.png>
</file>

<file path=ppt/media/image6.png>
</file>

<file path=ppt/media/image60.jpeg>
</file>

<file path=ppt/media/image61.jpeg>
</file>

<file path=ppt/media/image62.jpe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33F5C3-3ADD-4622-9C6A-BC3D1ABD52FE}" type="datetimeFigureOut">
              <a:rPr lang="es-AR" smtClean="0"/>
              <a:pPr/>
              <a:t>21/11/2023</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E80CA8-F165-4049-917C-36B1C17BF4CB}" type="slidenum">
              <a:rPr lang="es-AR" smtClean="0"/>
              <a:pPr/>
              <a:t>‹Nº›</a:t>
            </a:fld>
            <a:endParaRPr lang="es-AR"/>
          </a:p>
        </p:txBody>
      </p:sp>
    </p:spTree>
    <p:extLst>
      <p:ext uri="{BB962C8B-B14F-4D97-AF65-F5344CB8AC3E}">
        <p14:creationId xmlns:p14="http://schemas.microsoft.com/office/powerpoint/2010/main" val="12767922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danielcolombo.com/trabajo-que-son-las-habilidades-blandas-y-cuales-son-las-mas-requeridas-por-daniel-colombo/"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s://es.wikipedia.org/wiki/Teor%C3%ADa_del_cisne_negro"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danielcolombo.com/8-ideas-para-sobrevivir-a-la-incertidumbre-de-estos-tiempos-por-daniel-colombo/"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s://www.danielcolombo.com/resiliencia-claves-afrontar-adversidad/"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psicologia-online.com/inteligencia-emocional-en-el-trabajo-5041.html"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0C0DB49F-D37E-4493-9C3B-1F6B9AA51A77}" type="slidenum">
              <a:rPr lang="es-AR" smtClean="0"/>
              <a:t>1</a:t>
            </a:fld>
            <a:endParaRPr lang="es-AR"/>
          </a:p>
        </p:txBody>
      </p:sp>
    </p:spTree>
    <p:extLst>
      <p:ext uri="{BB962C8B-B14F-4D97-AF65-F5344CB8AC3E}">
        <p14:creationId xmlns:p14="http://schemas.microsoft.com/office/powerpoint/2010/main" val="143263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0C0DB49F-D37E-4493-9C3B-1F6B9AA51A77}" type="slidenum">
              <a:rPr lang="es-AR" smtClean="0"/>
              <a:t>10</a:t>
            </a:fld>
            <a:endParaRPr lang="es-AR"/>
          </a:p>
        </p:txBody>
      </p:sp>
    </p:spTree>
    <p:extLst>
      <p:ext uri="{BB962C8B-B14F-4D97-AF65-F5344CB8AC3E}">
        <p14:creationId xmlns:p14="http://schemas.microsoft.com/office/powerpoint/2010/main" val="34735102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0C0DB49F-D37E-4493-9C3B-1F6B9AA51A77}" type="slidenum">
              <a:rPr lang="es-AR" smtClean="0"/>
              <a:t>11</a:t>
            </a:fld>
            <a:endParaRPr lang="es-AR"/>
          </a:p>
        </p:txBody>
      </p:sp>
    </p:spTree>
    <p:extLst>
      <p:ext uri="{BB962C8B-B14F-4D97-AF65-F5344CB8AC3E}">
        <p14:creationId xmlns:p14="http://schemas.microsoft.com/office/powerpoint/2010/main" val="34206856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Viniendo de las ciencias duras, para demostrar que las habilidades blandas son importantes </a:t>
            </a:r>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12</a:t>
            </a:fld>
            <a:endParaRPr lang="es-AR"/>
          </a:p>
        </p:txBody>
      </p:sp>
    </p:spTree>
    <p:extLst>
      <p:ext uri="{BB962C8B-B14F-4D97-AF65-F5344CB8AC3E}">
        <p14:creationId xmlns:p14="http://schemas.microsoft.com/office/powerpoint/2010/main" val="33245265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Talento, destreza, competencia</a:t>
            </a:r>
          </a:p>
          <a:p>
            <a:endParaRPr lang="es-AR" dirty="0"/>
          </a:p>
          <a:p>
            <a:pPr marL="0" marR="0" lvl="0" indent="0" algn="l" defTabSz="914400" rtl="0" eaLnBrk="1" fontAlgn="auto" latinLnBrk="0" hangingPunct="1">
              <a:lnSpc>
                <a:spcPct val="100000"/>
              </a:lnSpc>
              <a:spcBef>
                <a:spcPts val="0"/>
              </a:spcBef>
              <a:spcAft>
                <a:spcPts val="0"/>
              </a:spcAft>
              <a:buClrTx/>
              <a:buSzTx/>
              <a:buFontTx/>
              <a:buNone/>
              <a:tabLst/>
              <a:defRPr/>
            </a:pPr>
            <a:r>
              <a:rPr lang="es-AR" b="0" i="0" dirty="0">
                <a:solidFill>
                  <a:srgbClr val="333333"/>
                </a:solidFill>
                <a:effectLst/>
                <a:latin typeface="Open Sans" panose="020B0606030504020204" pitchFamily="34" charset="0"/>
              </a:rPr>
              <a:t>Dicho esto, todos los seres humanos se distinguen </a:t>
            </a:r>
            <a:r>
              <a:rPr lang="es-AR" b="1" i="0" dirty="0">
                <a:solidFill>
                  <a:srgbClr val="333333"/>
                </a:solidFill>
                <a:effectLst/>
                <a:latin typeface="Open Sans" panose="020B0606030504020204" pitchFamily="34" charset="0"/>
              </a:rPr>
              <a:t>por poseer algún tipo de destreza innata (</a:t>
            </a:r>
            <a:r>
              <a:rPr lang="es-AR" b="0" i="0" dirty="0">
                <a:solidFill>
                  <a:srgbClr val="333333"/>
                </a:solidFill>
                <a:effectLst/>
                <a:latin typeface="Open Sans" panose="020B0606030504020204" pitchFamily="34" charset="0"/>
              </a:rPr>
              <a:t>o destrezas en menor o mayor medida). Sin embargo, </a:t>
            </a:r>
            <a:r>
              <a:rPr lang="es-AR" b="1" i="0" dirty="0">
                <a:solidFill>
                  <a:srgbClr val="333333"/>
                </a:solidFill>
                <a:effectLst/>
                <a:latin typeface="Open Sans" panose="020B0606030504020204" pitchFamily="34" charset="0"/>
              </a:rPr>
              <a:t>no todos contamos con la misma capacidad para realizar las mismas actividades. </a:t>
            </a:r>
          </a:p>
          <a:p>
            <a:pPr marL="0" marR="0" lvl="0" indent="0" algn="l" defTabSz="914400" rtl="0" eaLnBrk="1" fontAlgn="auto" latinLnBrk="0" hangingPunct="1">
              <a:lnSpc>
                <a:spcPct val="100000"/>
              </a:lnSpc>
              <a:spcBef>
                <a:spcPts val="0"/>
              </a:spcBef>
              <a:spcAft>
                <a:spcPts val="0"/>
              </a:spcAft>
              <a:buClrTx/>
              <a:buSzTx/>
              <a:buFontTx/>
              <a:buNone/>
              <a:tabLst/>
              <a:defRPr/>
            </a:pPr>
            <a:r>
              <a:rPr lang="es-AR" sz="1200" b="1" i="0" kern="1200" dirty="0">
                <a:solidFill>
                  <a:schemeClr val="tx1"/>
                </a:solidFill>
                <a:latin typeface="+mn-lt"/>
                <a:ea typeface="+mn-ea"/>
                <a:cs typeface="+mn-cs"/>
              </a:rPr>
              <a:t>La habilidad es la aptitud innata, talento, destreza o capacidad que ostenta una persona</a:t>
            </a:r>
            <a:endParaRPr lang="es-AR" sz="1200" b="1" i="0" kern="1200" baseline="0" dirty="0">
              <a:solidFill>
                <a:schemeClr val="tx1"/>
              </a:solidFill>
              <a:latin typeface="+mn-lt"/>
              <a:ea typeface="+mn-ea"/>
              <a:cs typeface="+mn-cs"/>
            </a:endParaRPr>
          </a:p>
          <a:p>
            <a:endParaRPr lang="es-AR" dirty="0"/>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13</a:t>
            </a:fld>
            <a:endParaRPr lang="es-AR"/>
          </a:p>
        </p:txBody>
      </p:sp>
    </p:spTree>
    <p:extLst>
      <p:ext uri="{BB962C8B-B14F-4D97-AF65-F5344CB8AC3E}">
        <p14:creationId xmlns:p14="http://schemas.microsoft.com/office/powerpoint/2010/main" val="15272561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AR" sz="1200" b="0" i="0" kern="1200" dirty="0">
                <a:solidFill>
                  <a:schemeClr val="tx1"/>
                </a:solidFill>
                <a:latin typeface="+mn-lt"/>
                <a:ea typeface="+mn-ea"/>
                <a:cs typeface="+mn-cs"/>
              </a:rPr>
              <a:t>.</a:t>
            </a:r>
            <a:r>
              <a:rPr lang="es-AR" sz="1200" b="0" i="0" kern="1200" baseline="0" dirty="0">
                <a:solidFill>
                  <a:schemeClr val="tx1"/>
                </a:solidFill>
                <a:latin typeface="+mn-lt"/>
                <a:ea typeface="+mn-ea"/>
                <a:cs typeface="+mn-cs"/>
              </a:rPr>
              <a:t> X ejemplo no soy hábil en la cocina pero si para organizando  reuniones. Soy hábil hablando no escribiendo,  para hacer trabajar a los otros y no para trabajar yo.</a:t>
            </a:r>
          </a:p>
          <a:p>
            <a:r>
              <a:rPr lang="es-AR" sz="1200" b="0" i="0" kern="1200" baseline="0" dirty="0">
                <a:solidFill>
                  <a:schemeClr val="tx1"/>
                </a:solidFill>
                <a:latin typeface="+mn-lt"/>
                <a:ea typeface="+mn-ea"/>
                <a:cs typeface="+mn-cs"/>
              </a:rPr>
              <a:t>Negociando , hago todo tipo de trenza cocidas.</a:t>
            </a:r>
          </a:p>
        </p:txBody>
      </p:sp>
      <p:sp>
        <p:nvSpPr>
          <p:cNvPr id="4" name="3 Marcador de número de diapositiva"/>
          <p:cNvSpPr>
            <a:spLocks noGrp="1"/>
          </p:cNvSpPr>
          <p:nvPr>
            <p:ph type="sldNum" sz="quarter" idx="10"/>
          </p:nvPr>
        </p:nvSpPr>
        <p:spPr/>
        <p:txBody>
          <a:bodyPr/>
          <a:lstStyle/>
          <a:p>
            <a:fld id="{CEE80CA8-F165-4049-917C-36B1C17BF4CB}" type="slidenum">
              <a:rPr lang="es-AR" smtClean="0"/>
              <a:pPr/>
              <a:t>14</a:t>
            </a:fld>
            <a:endParaRPr lang="es-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AR" b="1" i="0" dirty="0">
                <a:solidFill>
                  <a:srgbClr val="333333"/>
                </a:solidFill>
                <a:effectLst/>
                <a:latin typeface="Open Sans" panose="020B0606030504020204" pitchFamily="34" charset="0"/>
              </a:rPr>
              <a:t>En resumen, se trata de una cuestión de “ser capaz” de realizar  una tarea: si se es capaz, se dice que la persona tiene una competencia o habilidad. Si no, pero tiene potencial para conseguirlo, se dice que solo tiene la capacidad.</a:t>
            </a:r>
          </a:p>
          <a:p>
            <a:endParaRPr lang="es-AR" b="1" i="0" dirty="0">
              <a:solidFill>
                <a:srgbClr val="333333"/>
              </a:solidFill>
              <a:effectLst/>
              <a:latin typeface="Open Sans" panose="020B0606030504020204" pitchFamily="34" charset="0"/>
            </a:endParaRPr>
          </a:p>
          <a:p>
            <a:pPr algn="l" fontAlgn="base"/>
            <a:r>
              <a:rPr lang="es-AR" sz="1200" b="1" i="0" dirty="0">
                <a:solidFill>
                  <a:srgbClr val="3C78EE"/>
                </a:solidFill>
                <a:effectLst/>
              </a:rPr>
              <a:t>Capacidad</a:t>
            </a:r>
          </a:p>
          <a:p>
            <a:pPr algn="l" fontAlgn="base"/>
            <a:r>
              <a:rPr lang="es-AR" sz="1200" b="1" i="0" dirty="0">
                <a:solidFill>
                  <a:srgbClr val="333333"/>
                </a:solidFill>
                <a:effectLst/>
              </a:rPr>
              <a:t>que tenga capacidad no quiere decir que efectivamente posea la formación necesaria para hacerlo,. Se refiere más bien al potencial de aprendizaje. </a:t>
            </a:r>
          </a:p>
          <a:p>
            <a:pPr algn="l" fontAlgn="base"/>
            <a:endParaRPr lang="es-AR" sz="1200" b="1" i="0" dirty="0">
              <a:solidFill>
                <a:srgbClr val="FF0000"/>
              </a:solidFill>
              <a:effectLst/>
            </a:endParaRPr>
          </a:p>
          <a:p>
            <a:pPr algn="l" fontAlgn="base"/>
            <a:endParaRPr lang="es-AR" sz="1200" b="0" i="0" dirty="0">
              <a:solidFill>
                <a:srgbClr val="FF0000"/>
              </a:solidFill>
              <a:effectLst/>
            </a:endParaRPr>
          </a:p>
          <a:p>
            <a:pPr algn="l" fontAlgn="base"/>
            <a:r>
              <a:rPr lang="es-AR" sz="1200" b="0" i="0" dirty="0">
                <a:solidFill>
                  <a:srgbClr val="FF0000"/>
                </a:solidFill>
                <a:effectLst/>
              </a:rPr>
              <a:t>Ejemplo:: si te doy una soga, es posible que hagas nudos marineros, la competencia es que sepas donde usarlos. </a:t>
            </a:r>
          </a:p>
          <a:p>
            <a:pPr algn="l" fontAlgn="base"/>
            <a:r>
              <a:rPr lang="es-AR" sz="1200" b="0" i="0" dirty="0">
                <a:solidFill>
                  <a:srgbClr val="FF0000"/>
                </a:solidFill>
                <a:effectLst/>
              </a:rPr>
              <a:t>Alguien tiene la capacidad para aprender a programar en java, pero si n entiende el lenguaje no puede programar , por lo tanto hablamos solo de capacidad, </a:t>
            </a:r>
          </a:p>
          <a:p>
            <a:endParaRPr lang="es-AR" dirty="0"/>
          </a:p>
        </p:txBody>
      </p:sp>
      <p:sp>
        <p:nvSpPr>
          <p:cNvPr id="4" name="3 Marcador de número de diapositiva"/>
          <p:cNvSpPr>
            <a:spLocks noGrp="1"/>
          </p:cNvSpPr>
          <p:nvPr>
            <p:ph type="sldNum" sz="quarter" idx="10"/>
          </p:nvPr>
        </p:nvSpPr>
        <p:spPr/>
        <p:txBody>
          <a:bodyPr/>
          <a:lstStyle/>
          <a:p>
            <a:fld id="{CEE80CA8-F165-4049-917C-36B1C17BF4CB}" type="slidenum">
              <a:rPr lang="es-AR" smtClean="0"/>
              <a:pPr/>
              <a:t>15</a:t>
            </a:fld>
            <a:endParaRPr lang="es-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b="1" i="0" dirty="0">
              <a:solidFill>
                <a:srgbClr val="0F1941"/>
              </a:solidFill>
              <a:effectLst/>
              <a:latin typeface="Graphik"/>
            </a:endParaRPr>
          </a:p>
          <a:p>
            <a:pPr algn="l">
              <a:buFont typeface="+mj-lt"/>
              <a:buAutoNum type="arabicPeriod"/>
            </a:pPr>
            <a:r>
              <a:rPr lang="es-AR" b="1" i="0" dirty="0">
                <a:solidFill>
                  <a:srgbClr val="323232"/>
                </a:solidFill>
                <a:effectLst/>
                <a:latin typeface="Infra"/>
              </a:rPr>
              <a:t>Los puntos de referencia del pasado ya no son fiables.</a:t>
            </a:r>
            <a:r>
              <a:rPr lang="es-AR" b="0" i="0" dirty="0">
                <a:solidFill>
                  <a:srgbClr val="4B4B4D"/>
                </a:solidFill>
                <a:effectLst/>
                <a:latin typeface="futura-pt"/>
              </a:rPr>
              <a:t> Es el tipo de fortaleza ilusoria que tienen determinados sistemas aparentemente sólidos pero que se pueden desmoronar con facilidad. Por ejemplo, países ricos por la explotación de un recurso natural que se vienen abajo con las fluctuaciones de precios</a:t>
            </a:r>
            <a:endParaRPr lang="es-AR" b="1" i="0" dirty="0">
              <a:solidFill>
                <a:srgbClr val="323232"/>
              </a:solidFill>
              <a:effectLst/>
              <a:latin typeface="Infra"/>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s-AR" b="1" i="0" dirty="0">
                <a:solidFill>
                  <a:srgbClr val="323232"/>
                </a:solidFill>
                <a:effectLst/>
                <a:latin typeface="Infra"/>
              </a:rPr>
              <a:t>La incertidumbre se convierte en ansiedad, incluso en temor. </a:t>
            </a:r>
            <a:r>
              <a:rPr lang="es-AR" b="1" i="0" dirty="0">
                <a:solidFill>
                  <a:srgbClr val="4B4B4D"/>
                </a:solidFill>
                <a:effectLst/>
                <a:latin typeface="futura-pt"/>
              </a:rPr>
              <a:t>A eso contribuye también la inundación de noticias desde los medios y la “</a:t>
            </a:r>
            <a:r>
              <a:rPr lang="es-AR" b="1" i="0" dirty="0" err="1">
                <a:solidFill>
                  <a:srgbClr val="4B4B4D"/>
                </a:solidFill>
                <a:effectLst/>
                <a:latin typeface="futura-pt"/>
              </a:rPr>
              <a:t>malinformación</a:t>
            </a:r>
            <a:endParaRPr lang="es-AR" b="1" i="0" dirty="0">
              <a:solidFill>
                <a:srgbClr val="323232"/>
              </a:solidFill>
              <a:effectLst/>
              <a:latin typeface="Infra"/>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s-AR" b="1" i="0" dirty="0">
                <a:solidFill>
                  <a:srgbClr val="323232"/>
                </a:solidFill>
                <a:effectLst/>
                <a:latin typeface="Infra"/>
              </a:rPr>
              <a:t>La causa y efecto de los fenómenos se distorsionan por el retraso y la desproporción. </a:t>
            </a:r>
            <a:r>
              <a:rPr lang="es-AR" b="1" i="0" dirty="0">
                <a:solidFill>
                  <a:srgbClr val="4B4B4D"/>
                </a:solidFill>
                <a:effectLst/>
                <a:latin typeface="futura-pt"/>
              </a:rPr>
              <a:t>la desconexión entre causa y efecto.</a:t>
            </a:r>
            <a:r>
              <a:rPr lang="es-AR" b="0" i="0" dirty="0">
                <a:solidFill>
                  <a:srgbClr val="4B4B4D"/>
                </a:solidFill>
                <a:effectLst/>
                <a:latin typeface="futura-pt"/>
              </a:rPr>
              <a:t>. Puede que estemos viviendo ahora las consecuencias en el clima de acciones tomadas hace 40 años. </a:t>
            </a:r>
            <a:r>
              <a:rPr lang="es-AR" b="0" i="0" dirty="0">
                <a:solidFill>
                  <a:srgbClr val="171717"/>
                </a:solidFill>
                <a:effectLst/>
                <a:latin typeface="Montserrat"/>
              </a:rPr>
              <a:t>Un sistema no lineal es aquel que no se basa en seguir una serie de procesos que arriban a un resultado esperable</a:t>
            </a:r>
            <a:r>
              <a:rPr lang="es-AR" b="0" i="0" dirty="0">
                <a:solidFill>
                  <a:srgbClr val="4B4B4D"/>
                </a:solidFill>
                <a:effectLst/>
                <a:latin typeface="futura-pt"/>
              </a:rPr>
              <a:t>. </a:t>
            </a:r>
            <a:r>
              <a:rPr lang="es-AR" b="0" i="0" dirty="0">
                <a:solidFill>
                  <a:srgbClr val="171717"/>
                </a:solidFill>
                <a:effectLst/>
                <a:latin typeface="Montserrat"/>
              </a:rPr>
              <a:t>En contextos como el actual significa que las acciones que tomamos puede suceder que no generen lo anhelado. </a:t>
            </a:r>
            <a:r>
              <a:rPr lang="es-AR" b="1" i="0" dirty="0">
                <a:solidFill>
                  <a:srgbClr val="171717"/>
                </a:solidFill>
                <a:effectLst/>
                <a:latin typeface="Montserrat"/>
              </a:rPr>
              <a:t>X </a:t>
            </a:r>
            <a:r>
              <a:rPr lang="es-AR" b="1" i="0" dirty="0" err="1">
                <a:solidFill>
                  <a:srgbClr val="171717"/>
                </a:solidFill>
                <a:effectLst/>
                <a:latin typeface="Montserrat"/>
              </a:rPr>
              <a:t>ej</a:t>
            </a:r>
            <a:r>
              <a:rPr lang="es-AR" b="1" i="0" dirty="0">
                <a:solidFill>
                  <a:srgbClr val="171717"/>
                </a:solidFill>
                <a:effectLst/>
                <a:latin typeface="Montserrat"/>
              </a:rPr>
              <a:t>, las </a:t>
            </a:r>
            <a:r>
              <a:rPr lang="es-AR" b="1" i="0" u="none" strike="noStrike" dirty="0">
                <a:solidFill>
                  <a:srgbClr val="43B4F9"/>
                </a:solidFill>
                <a:effectLst/>
                <a:latin typeface="Montserrat"/>
                <a:hlinkClick r:id="rId3"/>
              </a:rPr>
              <a:t>competencias</a:t>
            </a:r>
            <a:r>
              <a:rPr lang="es-AR" b="1" i="0" dirty="0">
                <a:solidFill>
                  <a:srgbClr val="171717"/>
                </a:solidFill>
                <a:effectLst/>
                <a:latin typeface="Montserrat"/>
              </a:rPr>
              <a:t> profesionales que se necesitaban hace un tiempo atrás son ahora diferentes, lideres por jerarquía por conocimiento, hoy hablamos de trabajo en equipo de gestión de colaboración.</a:t>
            </a:r>
            <a:endParaRPr lang="es-AR" b="1" i="0" dirty="0">
              <a:solidFill>
                <a:srgbClr val="4B4B4D"/>
              </a:solidFill>
              <a:effectLst/>
              <a:latin typeface="futura-pt"/>
            </a:endParaRPr>
          </a:p>
          <a:p>
            <a:pPr algn="l">
              <a:buFont typeface="+mj-lt"/>
              <a:buAutoNum type="arabicPeriod"/>
            </a:pPr>
            <a:endParaRPr lang="es-AR" b="1" i="0" dirty="0">
              <a:solidFill>
                <a:srgbClr val="323232"/>
              </a:solidFill>
              <a:effectLst/>
              <a:latin typeface="Infra"/>
            </a:endParaRPr>
          </a:p>
          <a:p>
            <a:pPr algn="l" fontAlgn="base">
              <a:buFont typeface="Arial" panose="020B0604020202020204" pitchFamily="34" charset="0"/>
              <a:buChar char="•"/>
            </a:pPr>
            <a:r>
              <a:rPr lang="es-AR" b="1" i="0" dirty="0">
                <a:solidFill>
                  <a:srgbClr val="323232"/>
                </a:solidFill>
                <a:effectLst/>
                <a:latin typeface="Infra"/>
              </a:rPr>
              <a:t>4 Cada vez más datos hacen que cualquier problema sea cada vez más incomprensible, </a:t>
            </a:r>
            <a:r>
              <a:rPr lang="es-AR" b="1" i="0" dirty="0">
                <a:solidFill>
                  <a:srgbClr val="1F1F1F"/>
                </a:solidFill>
                <a:effectLst/>
                <a:latin typeface="Libre Franklin" panose="020B0604020202020204" pitchFamily="2" charset="0"/>
              </a:rPr>
              <a:t>nos resulta imposible comprender. El obtener mayor información no nos clarifica</a:t>
            </a:r>
            <a:r>
              <a:rPr lang="es-AR" b="0" i="0" dirty="0">
                <a:solidFill>
                  <a:srgbClr val="1F1F1F"/>
                </a:solidFill>
                <a:effectLst/>
                <a:latin typeface="Libre Franklin" pitchFamily="2" charset="0"/>
              </a:rPr>
              <a:t>- </a:t>
            </a:r>
            <a:r>
              <a:rPr lang="es-AR" b="1" i="0" dirty="0">
                <a:solidFill>
                  <a:srgbClr val="1F1F1F"/>
                </a:solidFill>
                <a:effectLst/>
                <a:latin typeface="Libre Franklin" pitchFamily="2" charset="0"/>
              </a:rPr>
              <a:t>incluso nos genera mayor confusión-,</a:t>
            </a:r>
            <a:r>
              <a:rPr lang="es-AR" b="0" i="0" dirty="0">
                <a:solidFill>
                  <a:srgbClr val="4B4B4D"/>
                </a:solidFill>
                <a:effectLst/>
                <a:latin typeface="futura-pt"/>
              </a:rPr>
              <a:t>consecuencia del exceso de información. Por fortuna, lo incomprensible hoy no tiene que serlo mañana</a:t>
            </a:r>
          </a:p>
          <a:p>
            <a:pPr algn="l">
              <a:buFont typeface="+mj-lt"/>
              <a:buAutoNum type="arabicPeriod"/>
            </a:pPr>
            <a:endParaRPr lang="es-AR" b="1" i="0" dirty="0">
              <a:solidFill>
                <a:srgbClr val="323232"/>
              </a:solidFill>
              <a:effectLst/>
              <a:latin typeface="Infra"/>
            </a:endParaRPr>
          </a:p>
          <a:p>
            <a:endParaRPr lang="es-AR" b="1" i="0" dirty="0">
              <a:solidFill>
                <a:srgbClr val="0F1941"/>
              </a:solidFill>
              <a:effectLst/>
              <a:latin typeface="Graphik"/>
            </a:endParaRPr>
          </a:p>
          <a:p>
            <a:endParaRPr lang="es-AR" b="1" i="0" dirty="0">
              <a:solidFill>
                <a:srgbClr val="0F1941"/>
              </a:solidFill>
              <a:effectLst/>
              <a:latin typeface="Graphik"/>
            </a:endParaRPr>
          </a:p>
          <a:p>
            <a:pPr algn="l"/>
            <a:r>
              <a:rPr lang="es-AR" b="0" i="0" dirty="0">
                <a:solidFill>
                  <a:srgbClr val="323232"/>
                </a:solidFill>
                <a:effectLst/>
                <a:latin typeface="Infra"/>
              </a:rPr>
              <a:t>El mundo BANI lo podemos definir como el  </a:t>
            </a:r>
            <a:r>
              <a:rPr lang="es-AR" b="1" i="0" dirty="0">
                <a:solidFill>
                  <a:srgbClr val="323232"/>
                </a:solidFill>
                <a:effectLst/>
                <a:latin typeface="Infra"/>
              </a:rPr>
              <a:t>momento actual</a:t>
            </a:r>
            <a:r>
              <a:rPr lang="es-AR" b="0" i="0" dirty="0">
                <a:solidFill>
                  <a:srgbClr val="323232"/>
                </a:solidFill>
                <a:effectLst/>
                <a:latin typeface="Infra"/>
              </a:rPr>
              <a:t> de </a:t>
            </a:r>
            <a:r>
              <a:rPr lang="es-AR" b="1" i="0" dirty="0">
                <a:solidFill>
                  <a:srgbClr val="323232"/>
                </a:solidFill>
                <a:effectLst/>
                <a:latin typeface="Infra"/>
              </a:rPr>
              <a:t>caos político, catástrofes climáticas y pandemia global (</a:t>
            </a:r>
            <a:r>
              <a:rPr lang="es-AR" b="0" i="0" u="none" strike="noStrike" dirty="0">
                <a:solidFill>
                  <a:srgbClr val="43B4F9"/>
                </a:solidFill>
                <a:effectLst/>
                <a:latin typeface="Montserrat"/>
                <a:hlinkClick r:id="rId4"/>
              </a:rPr>
              <a:t>cisne negro</a:t>
            </a:r>
            <a:r>
              <a:rPr lang="es-AR" b="0" i="0" dirty="0">
                <a:solidFill>
                  <a:srgbClr val="171717"/>
                </a:solidFill>
                <a:effectLst/>
                <a:latin typeface="Montserrat"/>
              </a:rPr>
              <a:t>” es un evento que irrumpe por sorpresa de un momento a otro, y que tiene un impacto extremo, como lo fue internet)</a:t>
            </a:r>
            <a:r>
              <a:rPr lang="es-AR" b="0" i="0" dirty="0">
                <a:solidFill>
                  <a:srgbClr val="323232"/>
                </a:solidFill>
                <a:effectLst/>
                <a:latin typeface="Infra"/>
              </a:rPr>
              <a:t>, </a:t>
            </a:r>
            <a:r>
              <a:rPr lang="es-AR" b="1" i="0" dirty="0">
                <a:solidFill>
                  <a:srgbClr val="323232"/>
                </a:solidFill>
                <a:effectLst/>
                <a:latin typeface="inherit"/>
              </a:rPr>
              <a:t>Vivimos en condiciones no son simplemente inestables, sino caóticas. </a:t>
            </a:r>
          </a:p>
          <a:p>
            <a:pPr algn="l"/>
            <a:r>
              <a:rPr lang="es-AR" b="1" i="0" dirty="0">
                <a:solidFill>
                  <a:srgbClr val="323232"/>
                </a:solidFill>
                <a:effectLst/>
                <a:latin typeface="inherit"/>
              </a:rPr>
              <a:t>En un mundo BANI los </a:t>
            </a:r>
            <a:r>
              <a:rPr lang="es-AR" b="1" dirty="0"/>
              <a:t>desafíos son cada vez más exigentes: Menos recursos para más gente, costos crecientes, cada vez más exigencias (medio ambiente, emisiones, uso de energía) y que todo lo que era fácil de resolver ya está resuelto...</a:t>
            </a:r>
            <a:endParaRPr lang="es-AR" b="1" i="0" dirty="0">
              <a:solidFill>
                <a:srgbClr val="323232"/>
              </a:solidFill>
              <a:effectLst/>
              <a:latin typeface="inherit"/>
            </a:endParaRPr>
          </a:p>
          <a:p>
            <a:endParaRPr lang="es-AR" b="1" i="0" dirty="0">
              <a:solidFill>
                <a:srgbClr val="0F1941"/>
              </a:solidFill>
              <a:effectLst/>
              <a:latin typeface="Graphik"/>
            </a:endParaRPr>
          </a:p>
          <a:p>
            <a:endParaRPr lang="es-AR" b="1" i="0" dirty="0">
              <a:solidFill>
                <a:srgbClr val="0F1941"/>
              </a:solidFill>
              <a:effectLst/>
              <a:latin typeface="Graphik"/>
            </a:endParaRPr>
          </a:p>
          <a:p>
            <a:r>
              <a:rPr lang="es-AR" b="1" i="0" dirty="0">
                <a:solidFill>
                  <a:srgbClr val="0F1941"/>
                </a:solidFill>
                <a:effectLst/>
                <a:latin typeface="Graphik"/>
              </a:rPr>
              <a:t>Para abordar este mundo caótico se hace cada vez mas importantes las habilidades blandas,</a:t>
            </a:r>
          </a:p>
          <a:p>
            <a:pPr algn="l">
              <a:buFont typeface="+mj-lt"/>
              <a:buAutoNum type="arabicPeriod"/>
            </a:pPr>
            <a:endParaRPr lang="es-AR" b="1" i="0" dirty="0">
              <a:solidFill>
                <a:srgbClr val="323232"/>
              </a:solidFill>
              <a:effectLst/>
              <a:latin typeface="Infra"/>
            </a:endParaRPr>
          </a:p>
          <a:p>
            <a:pPr algn="l">
              <a:buFont typeface="+mj-lt"/>
              <a:buAutoNum type="arabicPeriod"/>
            </a:pPr>
            <a:endParaRPr lang="es-AR" b="1" i="0" dirty="0">
              <a:solidFill>
                <a:srgbClr val="323232"/>
              </a:solidFill>
              <a:effectLst/>
              <a:latin typeface="Infra"/>
            </a:endParaRPr>
          </a:p>
          <a:p>
            <a:endParaRPr lang="es-AR" b="1" i="0" dirty="0">
              <a:solidFill>
                <a:srgbClr val="0F1941"/>
              </a:solidFill>
              <a:effectLst/>
              <a:latin typeface="Graphik"/>
            </a:endParaRPr>
          </a:p>
          <a:p>
            <a:endParaRPr lang="es-AR" b="0" i="0" dirty="0">
              <a:solidFill>
                <a:srgbClr val="0F1941"/>
              </a:solidFill>
              <a:effectLst/>
              <a:latin typeface="Graphik"/>
            </a:endParaRPr>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18</a:t>
            </a:fld>
            <a:endParaRPr lang="es-AR"/>
          </a:p>
        </p:txBody>
      </p:sp>
    </p:spTree>
    <p:extLst>
      <p:ext uri="{BB962C8B-B14F-4D97-AF65-F5344CB8AC3E}">
        <p14:creationId xmlns:p14="http://schemas.microsoft.com/office/powerpoint/2010/main" val="32572813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algn="l" fontAlgn="base">
              <a:buFont typeface="Arial" panose="020B0604020202020204" pitchFamily="34" charset="0"/>
              <a:buChar char="•"/>
            </a:pPr>
            <a:r>
              <a:rPr lang="es-AR" b="1" i="0" dirty="0">
                <a:solidFill>
                  <a:srgbClr val="4B4B4D"/>
                </a:solidFill>
                <a:effectLst/>
                <a:latin typeface="futura-pt"/>
              </a:rPr>
              <a:t>B</a:t>
            </a:r>
            <a:r>
              <a:rPr lang="es-AR" b="0" i="0" dirty="0">
                <a:solidFill>
                  <a:srgbClr val="4B4B4D"/>
                </a:solidFill>
                <a:effectLst/>
                <a:latin typeface="futura-pt"/>
              </a:rPr>
              <a:t>: </a:t>
            </a:r>
            <a:r>
              <a:rPr lang="es-AR" b="0" i="0" dirty="0" err="1">
                <a:solidFill>
                  <a:srgbClr val="4B4B4D"/>
                </a:solidFill>
                <a:effectLst/>
                <a:latin typeface="futura-pt"/>
              </a:rPr>
              <a:t>Britle</a:t>
            </a:r>
            <a:r>
              <a:rPr lang="es-AR" b="0" i="0" dirty="0">
                <a:solidFill>
                  <a:srgbClr val="4B4B4D"/>
                </a:solidFill>
                <a:effectLst/>
                <a:latin typeface="futura-pt"/>
              </a:rPr>
              <a:t>, se podría traducir como “quebradizo”.; </a:t>
            </a:r>
            <a:r>
              <a:rPr lang="es-AR" b="0" i="0" dirty="0">
                <a:solidFill>
                  <a:srgbClr val="171717"/>
                </a:solidFill>
                <a:effectLst/>
                <a:latin typeface="Montserrat" panose="00000500000000000000" pitchFamily="2" charset="0"/>
              </a:rPr>
              <a:t>Todo cambio produce una profunda </a:t>
            </a:r>
            <a:r>
              <a:rPr lang="es-AR" b="0" i="0" u="none" strike="noStrike" dirty="0">
                <a:solidFill>
                  <a:srgbClr val="43B4F9"/>
                </a:solidFill>
                <a:effectLst/>
                <a:latin typeface="Montserrat" panose="00000500000000000000" pitchFamily="2" charset="0"/>
                <a:hlinkClick r:id="rId3"/>
              </a:rPr>
              <a:t>incertidumbre</a:t>
            </a:r>
            <a:r>
              <a:rPr lang="es-AR" b="0" i="0" dirty="0">
                <a:solidFill>
                  <a:srgbClr val="171717"/>
                </a:solidFill>
                <a:effectLst/>
                <a:latin typeface="Montserrat" panose="00000500000000000000" pitchFamily="2" charset="0"/>
              </a:rPr>
              <a:t>.</a:t>
            </a:r>
          </a:p>
          <a:p>
            <a:pPr algn="l" fontAlgn="base">
              <a:buFont typeface="Arial" panose="020B0604020202020204" pitchFamily="34" charset="0"/>
              <a:buNone/>
            </a:pPr>
            <a:r>
              <a:rPr lang="es-AR" b="1" i="0" dirty="0">
                <a:solidFill>
                  <a:srgbClr val="202124"/>
                </a:solidFill>
                <a:effectLst/>
                <a:latin typeface="arial" panose="020B0604020202020204" pitchFamily="34" charset="0"/>
              </a:rPr>
              <a:t>resiliencia</a:t>
            </a:r>
            <a:r>
              <a:rPr lang="es-AR" b="0" i="0" dirty="0">
                <a:solidFill>
                  <a:srgbClr val="202124"/>
                </a:solidFill>
                <a:effectLst/>
                <a:latin typeface="arial" panose="020B0604020202020204" pitchFamily="34" charset="0"/>
              </a:rPr>
              <a:t> es la capacidad que tienen las personas para </a:t>
            </a:r>
            <a:r>
              <a:rPr lang="es-AR" b="1" i="0" dirty="0">
                <a:solidFill>
                  <a:srgbClr val="202124"/>
                </a:solidFill>
                <a:effectLst/>
                <a:latin typeface="arial" panose="020B0604020202020204" pitchFamily="34" charset="0"/>
              </a:rPr>
              <a:t>recuperarse de situaciones complicadas y seguir avanzando hacia el futuro</a:t>
            </a:r>
            <a:r>
              <a:rPr lang="es-AR" b="0" i="0" dirty="0">
                <a:solidFill>
                  <a:srgbClr val="202124"/>
                </a:solidFill>
                <a:effectLst/>
                <a:latin typeface="arial" panose="020B0604020202020204" pitchFamily="34" charset="0"/>
              </a:rPr>
              <a:t>. </a:t>
            </a:r>
            <a:r>
              <a:rPr lang="es-AR" b="0" i="0" dirty="0">
                <a:solidFill>
                  <a:srgbClr val="171717"/>
                </a:solidFill>
                <a:effectLst/>
                <a:latin typeface="Montserrat" panose="00000500000000000000" pitchFamily="2" charset="0"/>
              </a:rPr>
              <a:t>construir soluciones </a:t>
            </a:r>
            <a:r>
              <a:rPr lang="es-AR" b="0" i="0" u="none" strike="noStrike" dirty="0">
                <a:solidFill>
                  <a:srgbClr val="43B4F9"/>
                </a:solidFill>
                <a:effectLst/>
                <a:latin typeface="Montserrat" panose="00000500000000000000" pitchFamily="2" charset="0"/>
                <a:hlinkClick r:id="rId4"/>
              </a:rPr>
              <a:t>resilientes</a:t>
            </a:r>
            <a:r>
              <a:rPr lang="es-AR" b="0" i="0" dirty="0">
                <a:solidFill>
                  <a:srgbClr val="171717"/>
                </a:solidFill>
                <a:effectLst/>
                <a:latin typeface="Montserrat" panose="00000500000000000000" pitchFamily="2" charset="0"/>
              </a:rPr>
              <a:t> empezando por lo individual y siguiendo a lo colectivo como sociedad.</a:t>
            </a:r>
            <a:endParaRPr lang="es-AR" b="0" i="0" dirty="0">
              <a:solidFill>
                <a:srgbClr val="4B4B4D"/>
              </a:solidFill>
              <a:effectLst/>
              <a:latin typeface="futura-pt"/>
            </a:endParaRPr>
          </a:p>
          <a:p>
            <a:pPr algn="l" fontAlgn="base">
              <a:buFont typeface="Arial" panose="020B0604020202020204" pitchFamily="34" charset="0"/>
              <a:buChar char="•"/>
            </a:pPr>
            <a:r>
              <a:rPr lang="es-AR" b="1" i="0" dirty="0">
                <a:solidFill>
                  <a:srgbClr val="4B4B4D"/>
                </a:solidFill>
                <a:effectLst/>
                <a:latin typeface="futura-pt"/>
              </a:rPr>
              <a:t>A</a:t>
            </a:r>
            <a:r>
              <a:rPr lang="es-AR" b="0" i="0" dirty="0">
                <a:solidFill>
                  <a:srgbClr val="4B4B4D"/>
                </a:solidFill>
                <a:effectLst/>
                <a:latin typeface="futura-pt"/>
              </a:rPr>
              <a:t>: </a:t>
            </a:r>
            <a:r>
              <a:rPr lang="es-AR" b="0" i="0" dirty="0" err="1">
                <a:solidFill>
                  <a:srgbClr val="4B4B4D"/>
                </a:solidFill>
                <a:effectLst/>
                <a:latin typeface="futura-pt"/>
              </a:rPr>
              <a:t>Ansious</a:t>
            </a:r>
            <a:r>
              <a:rPr lang="es-AR" b="0" i="0" dirty="0">
                <a:solidFill>
                  <a:srgbClr val="4B4B4D"/>
                </a:solidFill>
                <a:effectLst/>
                <a:latin typeface="futura-pt"/>
              </a:rPr>
              <a:t>, </a:t>
            </a:r>
            <a:r>
              <a:rPr lang="es-AR" b="1" i="0" dirty="0">
                <a:solidFill>
                  <a:srgbClr val="4B4B4D"/>
                </a:solidFill>
                <a:effectLst/>
                <a:latin typeface="futura-pt"/>
              </a:rPr>
              <a:t>generador de ansiedad que provocan los cambios continuos..</a:t>
            </a:r>
            <a:r>
              <a:rPr lang="es-AR" b="0" i="0" dirty="0">
                <a:solidFill>
                  <a:srgbClr val="4B4B4D"/>
                </a:solidFill>
                <a:effectLst/>
                <a:latin typeface="futura-pt"/>
              </a:rPr>
              <a:t>. </a:t>
            </a:r>
            <a:r>
              <a:rPr lang="es-AR" b="0" i="0" dirty="0">
                <a:solidFill>
                  <a:srgbClr val="171717"/>
                </a:solidFill>
                <a:effectLst/>
                <a:latin typeface="Montserrat" panose="00000500000000000000" pitchFamily="2" charset="0"/>
              </a:rPr>
              <a:t>trabajar internamente la atención plena:  </a:t>
            </a:r>
            <a:r>
              <a:rPr lang="es-AR" b="1" i="0" dirty="0">
                <a:solidFill>
                  <a:srgbClr val="171717"/>
                </a:solidFill>
                <a:effectLst/>
                <a:latin typeface="Montserrat" panose="00000500000000000000" pitchFamily="2" charset="0"/>
              </a:rPr>
              <a:t>en la posibilidad de ser una persona optimista-realista, sin negar lo que pasa, </a:t>
            </a:r>
            <a:r>
              <a:rPr lang="es-AR" b="0" i="0" dirty="0">
                <a:solidFill>
                  <a:srgbClr val="171717"/>
                </a:solidFill>
                <a:effectLst/>
                <a:latin typeface="Montserrat" panose="00000500000000000000" pitchFamily="2" charset="0"/>
              </a:rPr>
              <a:t>y apostando a que pueden suceder cosas buenas.</a:t>
            </a:r>
            <a:endParaRPr lang="es-AR" b="0" i="0" dirty="0">
              <a:solidFill>
                <a:srgbClr val="4B4B4D"/>
              </a:solidFill>
              <a:effectLst/>
              <a:latin typeface="futura-pt"/>
            </a:endParaRPr>
          </a:p>
          <a:p>
            <a:pPr algn="l" fontAlgn="base">
              <a:buFont typeface="Arial" panose="020B0604020202020204" pitchFamily="34" charset="0"/>
              <a:buChar char="•"/>
            </a:pPr>
            <a:r>
              <a:rPr lang="es-AR" b="1" i="0" dirty="0">
                <a:solidFill>
                  <a:srgbClr val="4B4B4D"/>
                </a:solidFill>
                <a:effectLst/>
                <a:latin typeface="futura-pt"/>
              </a:rPr>
              <a:t>N</a:t>
            </a:r>
            <a:r>
              <a:rPr lang="es-AR" b="0" i="0" dirty="0">
                <a:solidFill>
                  <a:srgbClr val="4B4B4D"/>
                </a:solidFill>
                <a:effectLst/>
                <a:latin typeface="futura-pt"/>
              </a:rPr>
              <a:t>: </a:t>
            </a:r>
            <a:r>
              <a:rPr lang="es-AR" b="0" i="0" dirty="0" err="1">
                <a:solidFill>
                  <a:srgbClr val="4B4B4D"/>
                </a:solidFill>
                <a:effectLst/>
                <a:latin typeface="futura-pt"/>
              </a:rPr>
              <a:t>Nonlinear</a:t>
            </a:r>
            <a:r>
              <a:rPr lang="es-AR" b="1" i="0" dirty="0">
                <a:solidFill>
                  <a:srgbClr val="4B4B4D"/>
                </a:solidFill>
                <a:effectLst/>
                <a:latin typeface="futura-pt"/>
              </a:rPr>
              <a:t>, </a:t>
            </a:r>
            <a:r>
              <a:rPr lang="es-AR" b="0" i="0" dirty="0">
                <a:solidFill>
                  <a:srgbClr val="4B4B4D"/>
                </a:solidFill>
                <a:effectLst/>
                <a:latin typeface="futura-pt"/>
              </a:rPr>
              <a:t>por lo tanto impredecible,  la desconexión entre causa y efecto, “ </a:t>
            </a:r>
            <a:r>
              <a:rPr lang="es-AR" b="1" i="0" dirty="0">
                <a:solidFill>
                  <a:srgbClr val="4B4B4D"/>
                </a:solidFill>
                <a:effectLst/>
                <a:latin typeface="futura-pt"/>
              </a:rPr>
              <a:t>no sobrevive el más fuerte sino el que mejor se adapta”  adaptarse y predecir el cambio.</a:t>
            </a:r>
          </a:p>
          <a:p>
            <a:pPr algn="l" fontAlgn="base">
              <a:buFont typeface="Arial" panose="020B0604020202020204" pitchFamily="34" charset="0"/>
              <a:buChar char="•"/>
            </a:pPr>
            <a:r>
              <a:rPr lang="es-AR" b="1" i="0" dirty="0">
                <a:solidFill>
                  <a:srgbClr val="4B4B4D"/>
                </a:solidFill>
                <a:effectLst/>
                <a:latin typeface="futura-pt"/>
              </a:rPr>
              <a:t>I</a:t>
            </a:r>
            <a:r>
              <a:rPr lang="es-AR" b="0" i="0" dirty="0">
                <a:solidFill>
                  <a:srgbClr val="4B4B4D"/>
                </a:solidFill>
                <a:effectLst/>
                <a:latin typeface="futura-pt"/>
              </a:rPr>
              <a:t>: Incomprehensible, </a:t>
            </a:r>
            <a:r>
              <a:rPr lang="es-AR" b="1" i="0" dirty="0">
                <a:solidFill>
                  <a:srgbClr val="1F1F1F"/>
                </a:solidFill>
                <a:effectLst/>
                <a:latin typeface="Libre Franklin" panose="020B0604020202020204" pitchFamily="2" charset="0"/>
              </a:rPr>
              <a:t>nos resulta imposible comprender, El obtener mayor información no nos clarifica</a:t>
            </a:r>
            <a:r>
              <a:rPr lang="es-AR" b="0" i="0" dirty="0">
                <a:solidFill>
                  <a:srgbClr val="1F1F1F"/>
                </a:solidFill>
                <a:effectLst/>
                <a:latin typeface="Libre Franklin" pitchFamily="2" charset="0"/>
              </a:rPr>
              <a:t>- </a:t>
            </a:r>
            <a:r>
              <a:rPr lang="es-AR" b="1" i="0" dirty="0">
                <a:solidFill>
                  <a:srgbClr val="1F1F1F"/>
                </a:solidFill>
                <a:effectLst/>
                <a:latin typeface="Libre Franklin" pitchFamily="2" charset="0"/>
              </a:rPr>
              <a:t>incluso nos genera mayor confusión-,</a:t>
            </a:r>
            <a:r>
              <a:rPr lang="es-AR" b="0" i="0" dirty="0">
                <a:solidFill>
                  <a:srgbClr val="4B4B4D"/>
                </a:solidFill>
                <a:effectLst/>
                <a:latin typeface="futura-pt"/>
              </a:rPr>
              <a:t>consecuencia del exceso de información y de la naturaleza muchas veces contraintuitiva de ésta (como ocurre cuando interviene la IA o el Big Data). Por fortuna, lo incomprensible hoy no tiene que serlo mañana</a:t>
            </a:r>
          </a:p>
          <a:p>
            <a:endParaRPr lang="es-AR" dirty="0"/>
          </a:p>
          <a:p>
            <a:endParaRPr lang="es-AR" b="1" i="0" dirty="0">
              <a:solidFill>
                <a:srgbClr val="0F1941"/>
              </a:solidFill>
              <a:effectLst/>
              <a:latin typeface="Graphik"/>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AR" b="0" i="0" dirty="0">
                <a:solidFill>
                  <a:srgbClr val="323232"/>
                </a:solidFill>
                <a:effectLst/>
                <a:latin typeface="Infra"/>
              </a:rPr>
              <a:t>Sin embargo, un mundo BANI propicia </a:t>
            </a:r>
            <a:r>
              <a:rPr lang="es-AR" b="1" i="0" dirty="0">
                <a:solidFill>
                  <a:srgbClr val="323232"/>
                </a:solidFill>
                <a:effectLst/>
                <a:latin typeface="Infra"/>
              </a:rPr>
              <a:t>nuevas perspectivas, Cada vez más las ‘habilidades blandas’ se volverán más importantes.</a:t>
            </a:r>
          </a:p>
          <a:p>
            <a:r>
              <a:rPr lang="es-AR" b="0" i="0" dirty="0">
                <a:solidFill>
                  <a:srgbClr val="0F1941"/>
                </a:solidFill>
                <a:effectLst/>
                <a:latin typeface="Graphik"/>
              </a:rPr>
              <a:t>En un </a:t>
            </a:r>
            <a:r>
              <a:rPr lang="es-AR" b="1" i="0" dirty="0">
                <a:solidFill>
                  <a:srgbClr val="0F1941"/>
                </a:solidFill>
                <a:effectLst/>
                <a:latin typeface="Graphik"/>
              </a:rPr>
              <a:t>mundo cada vez más interconectado e interdependiente</a:t>
            </a:r>
            <a:r>
              <a:rPr lang="es-AR" b="0" i="0" dirty="0">
                <a:solidFill>
                  <a:srgbClr val="0F1941"/>
                </a:solidFill>
                <a:effectLst/>
                <a:latin typeface="Graphik"/>
              </a:rPr>
              <a:t>, donde la mayoría de los </a:t>
            </a:r>
            <a:r>
              <a:rPr lang="es-AR" b="1" i="0" dirty="0">
                <a:solidFill>
                  <a:srgbClr val="0F1941"/>
                </a:solidFill>
                <a:effectLst/>
                <a:latin typeface="Graphik"/>
              </a:rPr>
              <a:t>proyectos se llevan adelante en equipo, con colegas de diferentes áreas</a:t>
            </a:r>
            <a:r>
              <a:rPr lang="es-AR" b="0" i="0" dirty="0">
                <a:solidFill>
                  <a:srgbClr val="0F1941"/>
                </a:solidFill>
                <a:effectLst/>
                <a:latin typeface="Graphik"/>
              </a:rPr>
              <a:t>, proveedores y consultores externos,  incluso con personas de </a:t>
            </a:r>
            <a:r>
              <a:rPr lang="es-AR" b="1" i="0" dirty="0">
                <a:solidFill>
                  <a:srgbClr val="0F1941"/>
                </a:solidFill>
                <a:effectLst/>
                <a:latin typeface="Graphik"/>
              </a:rPr>
              <a:t>otros países</a:t>
            </a:r>
            <a:r>
              <a:rPr lang="es-AR" b="0" i="0" dirty="0">
                <a:solidFill>
                  <a:srgbClr val="0F1941"/>
                </a:solidFill>
                <a:effectLst/>
                <a:latin typeface="Graphik"/>
              </a:rPr>
              <a:t>, las competencias blandas se han vuelto cada vez más importantes en el ámbito laboral.</a:t>
            </a:r>
          </a:p>
          <a:p>
            <a:r>
              <a:rPr lang="es-AR" b="0" i="0" dirty="0">
                <a:solidFill>
                  <a:srgbClr val="0F1941"/>
                </a:solidFill>
                <a:effectLst/>
                <a:latin typeface="Graphik"/>
              </a:rPr>
              <a:t>El avance de la </a:t>
            </a:r>
            <a:r>
              <a:rPr lang="es-AR" b="1" i="0" dirty="0">
                <a:solidFill>
                  <a:srgbClr val="0F1941"/>
                </a:solidFill>
                <a:effectLst/>
                <a:latin typeface="Graphik"/>
              </a:rPr>
              <a:t>tecnología y la digitalización</a:t>
            </a:r>
            <a:r>
              <a:rPr lang="es-AR" b="0" i="0" dirty="0">
                <a:solidFill>
                  <a:srgbClr val="0F1941"/>
                </a:solidFill>
                <a:effectLst/>
                <a:latin typeface="Graphik"/>
              </a:rPr>
              <a:t> de la economía se están dando a un ritmo tal que su impacto en el mundo del trabajo es aún </a:t>
            </a:r>
            <a:r>
              <a:rPr lang="es-AR" b="1" i="0" dirty="0">
                <a:solidFill>
                  <a:srgbClr val="0F1941"/>
                </a:solidFill>
                <a:effectLst/>
                <a:latin typeface="Graphik"/>
              </a:rPr>
              <a:t>difícil de predecir.</a:t>
            </a:r>
          </a:p>
          <a:p>
            <a:r>
              <a:rPr lang="es-AR" b="0" i="0" dirty="0">
                <a:solidFill>
                  <a:srgbClr val="0F1941"/>
                </a:solidFill>
                <a:effectLst/>
                <a:latin typeface="Graphik"/>
              </a:rPr>
              <a:t>debemos estar atentos a los cambios de un mundo del trabajo cada vez más complejo y trabajar activamente para mantener </a:t>
            </a:r>
            <a:r>
              <a:rPr lang="es-AR" b="1" i="0" dirty="0">
                <a:solidFill>
                  <a:srgbClr val="0F1941"/>
                </a:solidFill>
                <a:effectLst/>
                <a:latin typeface="Graphik"/>
              </a:rPr>
              <a:t>nuestra empleabilidad, que ya no depende tanto de lo que hemos aprendido en el pasado, sino del potencial y predisposición que tengamos para adquirir nuevos conocimientos y desarrollar nuevas habilidades.</a:t>
            </a:r>
          </a:p>
          <a:p>
            <a:endParaRPr lang="es-AR" b="1" i="0" dirty="0">
              <a:solidFill>
                <a:srgbClr val="0F1941"/>
              </a:solidFill>
              <a:effectLst/>
              <a:latin typeface="Graphik"/>
            </a:endParaRPr>
          </a:p>
          <a:p>
            <a:r>
              <a:rPr lang="es-AR" b="1" i="0" dirty="0" err="1">
                <a:solidFill>
                  <a:srgbClr val="0F1941"/>
                </a:solidFill>
                <a:effectLst/>
                <a:latin typeface="Graphik"/>
              </a:rPr>
              <a:t>mUNDO</a:t>
            </a:r>
            <a:r>
              <a:rPr lang="es-AR" b="1" i="0" dirty="0">
                <a:solidFill>
                  <a:srgbClr val="0F1941"/>
                </a:solidFill>
                <a:effectLst/>
                <a:latin typeface="Graphik"/>
              </a:rPr>
              <a:t>: tecnológico , digital, interconectado (grupos </a:t>
            </a:r>
            <a:r>
              <a:rPr lang="es-AR" b="1" i="0" dirty="0" err="1">
                <a:solidFill>
                  <a:srgbClr val="0F1941"/>
                </a:solidFill>
                <a:effectLst/>
                <a:latin typeface="Graphik"/>
              </a:rPr>
              <a:t>heterogénos</a:t>
            </a:r>
            <a:r>
              <a:rPr lang="es-AR" b="1" i="0" dirty="0">
                <a:solidFill>
                  <a:srgbClr val="0F1941"/>
                </a:solidFill>
                <a:effectLst/>
                <a:latin typeface="Graphik"/>
              </a:rPr>
              <a:t>)… impredecible….importante mantener la empleabilidad (aprender)</a:t>
            </a:r>
          </a:p>
          <a:p>
            <a:endParaRPr lang="es-AR" b="1" i="0" dirty="0">
              <a:solidFill>
                <a:srgbClr val="0F1941"/>
              </a:solidFill>
              <a:effectLst/>
              <a:latin typeface="Graphik"/>
            </a:endParaRPr>
          </a:p>
          <a:p>
            <a:endParaRPr lang="es-AR" b="1" i="0" dirty="0">
              <a:solidFill>
                <a:srgbClr val="0F1941"/>
              </a:solidFill>
              <a:effectLst/>
              <a:latin typeface="Graphik"/>
            </a:endParaRPr>
          </a:p>
          <a:p>
            <a:endParaRPr lang="es-AR" dirty="0"/>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19</a:t>
            </a:fld>
            <a:endParaRPr lang="es-AR"/>
          </a:p>
        </p:txBody>
      </p:sp>
    </p:spTree>
    <p:extLst>
      <p:ext uri="{BB962C8B-B14F-4D97-AF65-F5344CB8AC3E}">
        <p14:creationId xmlns:p14="http://schemas.microsoft.com/office/powerpoint/2010/main" val="4511711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AR" b="1" dirty="0"/>
              <a:t>En resumen, las organizaciones necesitan volverse ágiles, &lt;agilidad: adaptación,. Spotify, </a:t>
            </a:r>
            <a:r>
              <a:rPr lang="es-AR" b="1" dirty="0" err="1"/>
              <a:t>amazon</a:t>
            </a:r>
            <a:r>
              <a:rPr lang="es-AR" b="1" dirty="0"/>
              <a:t>, </a:t>
            </a:r>
          </a:p>
          <a:p>
            <a:r>
              <a:rPr lang="es-AR" sz="1200" b="1" i="0" kern="1200" dirty="0">
                <a:solidFill>
                  <a:schemeClr val="tx1"/>
                </a:solidFill>
                <a:latin typeface="+mn-lt"/>
                <a:ea typeface="+mn-ea"/>
                <a:cs typeface="+mn-cs"/>
              </a:rPr>
              <a:t>los cinco rasgos fundamentales de las organizaciones ágiles basándose en la experiencia e investigación recientes de McKinsey.</a:t>
            </a:r>
          </a:p>
          <a:p>
            <a:r>
              <a:rPr lang="es-AR" sz="1200" b="1" i="0" kern="1200" dirty="0">
                <a:solidFill>
                  <a:schemeClr val="tx1"/>
                </a:solidFill>
                <a:latin typeface="+mn-lt"/>
                <a:ea typeface="+mn-ea"/>
                <a:cs typeface="+mn-cs"/>
              </a:rPr>
              <a:t>1</a:t>
            </a:r>
            <a:r>
              <a:rPr lang="es-AR" sz="1200" b="0" i="0" kern="1200" dirty="0">
                <a:solidFill>
                  <a:schemeClr val="tx1"/>
                </a:solidFill>
                <a:latin typeface="+mn-lt"/>
                <a:ea typeface="+mn-ea"/>
                <a:cs typeface="+mn-cs"/>
              </a:rPr>
              <a:t>las organizaciones </a:t>
            </a:r>
            <a:r>
              <a:rPr lang="es-AR" sz="1200" b="1" i="0" kern="1200" dirty="0">
                <a:solidFill>
                  <a:schemeClr val="tx1"/>
                </a:solidFill>
                <a:latin typeface="+mn-lt"/>
                <a:ea typeface="+mn-ea"/>
                <a:cs typeface="+mn-cs"/>
              </a:rPr>
              <a:t>ágiles </a:t>
            </a:r>
            <a:r>
              <a:rPr lang="es-AR" sz="1200" b="1" i="0" kern="1200" dirty="0" err="1">
                <a:solidFill>
                  <a:schemeClr val="tx1"/>
                </a:solidFill>
                <a:latin typeface="+mn-lt"/>
                <a:ea typeface="+mn-ea"/>
                <a:cs typeface="+mn-cs"/>
              </a:rPr>
              <a:t>cocrean</a:t>
            </a:r>
            <a:r>
              <a:rPr lang="es-AR" sz="1200" b="1" i="0" kern="1200" dirty="0">
                <a:solidFill>
                  <a:schemeClr val="tx1"/>
                </a:solidFill>
                <a:latin typeface="+mn-lt"/>
                <a:ea typeface="+mn-ea"/>
                <a:cs typeface="+mn-cs"/>
              </a:rPr>
              <a:t> valor con y para todos sus grupos de interés (empleados, clientes, socios, inverso</a:t>
            </a:r>
            <a:r>
              <a:rPr lang="es-AR" sz="1200" b="0" i="0" kern="1200" dirty="0">
                <a:solidFill>
                  <a:schemeClr val="tx1"/>
                </a:solidFill>
                <a:latin typeface="+mn-lt"/>
                <a:ea typeface="+mn-ea"/>
                <a:cs typeface="+mn-cs"/>
              </a:rPr>
              <a:t>res</a:t>
            </a:r>
            <a:r>
              <a:rPr lang="es-AR" sz="1200" b="1" i="0" kern="1200" dirty="0">
                <a:solidFill>
                  <a:schemeClr val="tx1"/>
                </a:solidFill>
                <a:latin typeface="+mn-lt"/>
                <a:ea typeface="+mn-ea"/>
                <a:cs typeface="+mn-cs"/>
              </a:rPr>
              <a:t>). Están intensamente centradas en el cliente y buscan satisfacer diversas necesidades en toda su relación </a:t>
            </a:r>
            <a:r>
              <a:rPr lang="es-AR" sz="1200" b="0" i="0" kern="1200" dirty="0">
                <a:solidFill>
                  <a:schemeClr val="tx1"/>
                </a:solidFill>
                <a:latin typeface="+mn-lt"/>
                <a:ea typeface="+mn-ea"/>
                <a:cs typeface="+mn-cs"/>
              </a:rPr>
              <a:t>comercial. A efectos de </a:t>
            </a:r>
            <a:r>
              <a:rPr lang="es-AR" sz="1200" b="0" i="0" kern="1200" dirty="0" err="1">
                <a:solidFill>
                  <a:schemeClr val="tx1"/>
                </a:solidFill>
                <a:latin typeface="+mn-lt"/>
                <a:ea typeface="+mn-ea"/>
                <a:cs typeface="+mn-cs"/>
              </a:rPr>
              <a:t>cocrear</a:t>
            </a:r>
            <a:r>
              <a:rPr lang="es-AR" sz="1200" b="0" i="0" kern="1200" dirty="0">
                <a:solidFill>
                  <a:schemeClr val="tx1"/>
                </a:solidFill>
                <a:latin typeface="+mn-lt"/>
                <a:ea typeface="+mn-ea"/>
                <a:cs typeface="+mn-cs"/>
              </a:rPr>
              <a:t> valor diseñan enfoques distribuidos y flexibles, integrando frecuentemente socios externos en modelos comerciales modulares e innovadores.</a:t>
            </a:r>
          </a:p>
          <a:p>
            <a:r>
              <a:rPr lang="es-AR" sz="1200" b="1" i="0" kern="1200" dirty="0">
                <a:solidFill>
                  <a:schemeClr val="tx1"/>
                </a:solidFill>
                <a:latin typeface="+mn-lt"/>
                <a:ea typeface="+mn-ea"/>
                <a:cs typeface="+mn-cs"/>
              </a:rPr>
              <a:t>2-</a:t>
            </a:r>
            <a:r>
              <a:rPr lang="es-AR" sz="1200" b="0" i="0" kern="1200" dirty="0">
                <a:solidFill>
                  <a:schemeClr val="tx1"/>
                </a:solidFill>
                <a:latin typeface="+mn-lt"/>
                <a:ea typeface="+mn-ea"/>
                <a:cs typeface="+mn-cs"/>
              </a:rPr>
              <a:t>las organizaciones ágiles mantienen una</a:t>
            </a:r>
            <a:r>
              <a:rPr lang="es-AR" sz="1200" b="1" i="0" kern="1200" dirty="0">
                <a:solidFill>
                  <a:schemeClr val="tx1"/>
                </a:solidFill>
                <a:latin typeface="+mn-lt"/>
                <a:ea typeface="+mn-ea"/>
                <a:cs typeface="+mn-cs"/>
              </a:rPr>
              <a:t> </a:t>
            </a:r>
            <a:r>
              <a:rPr lang="es-AR" sz="1200" b="0" i="0" kern="1200" dirty="0">
                <a:solidFill>
                  <a:schemeClr val="tx1"/>
                </a:solidFill>
                <a:latin typeface="+mn-lt"/>
                <a:ea typeface="+mn-ea"/>
                <a:cs typeface="+mn-cs"/>
              </a:rPr>
              <a:t>estructura estable de alto nivel, pero reemplazan gran parte de la jerarquía tradicional restante con una </a:t>
            </a:r>
            <a:r>
              <a:rPr lang="es-AR" sz="1200" b="1" i="0" kern="1200" dirty="0">
                <a:solidFill>
                  <a:schemeClr val="tx1"/>
                </a:solidFill>
                <a:latin typeface="+mn-lt"/>
                <a:ea typeface="+mn-ea"/>
                <a:cs typeface="+mn-cs"/>
              </a:rPr>
              <a:t>red de equipos autogestionados flexible y escalable</a:t>
            </a:r>
            <a:r>
              <a:rPr lang="es-AR" sz="1200" b="0" i="0" kern="1200" dirty="0">
                <a:solidFill>
                  <a:schemeClr val="tx1"/>
                </a:solidFill>
                <a:latin typeface="+mn-lt"/>
                <a:ea typeface="+mn-ea"/>
                <a:cs typeface="+mn-cs"/>
              </a:rPr>
              <a:t>. Estas redes equilibran la </a:t>
            </a:r>
            <a:r>
              <a:rPr lang="es-AR" sz="1200" b="1" i="0" kern="1200" dirty="0">
                <a:solidFill>
                  <a:schemeClr val="tx1"/>
                </a:solidFill>
                <a:latin typeface="+mn-lt"/>
                <a:ea typeface="+mn-ea"/>
                <a:cs typeface="+mn-cs"/>
              </a:rPr>
              <a:t>libertad individual con la coordinación colectiva.</a:t>
            </a:r>
          </a:p>
          <a:p>
            <a:r>
              <a:rPr lang="es-AR" sz="1200" b="1" i="0" kern="1200" dirty="0">
                <a:solidFill>
                  <a:schemeClr val="tx1"/>
                </a:solidFill>
                <a:latin typeface="+mn-lt"/>
                <a:ea typeface="+mn-ea"/>
                <a:cs typeface="+mn-cs"/>
              </a:rPr>
              <a:t>3-</a:t>
            </a:r>
            <a:r>
              <a:rPr lang="es-AR" sz="1200" b="0" i="0" kern="1200" dirty="0">
                <a:solidFill>
                  <a:schemeClr val="tx1"/>
                </a:solidFill>
                <a:latin typeface="+mn-lt"/>
                <a:ea typeface="+mn-ea"/>
                <a:cs typeface="+mn-cs"/>
              </a:rPr>
              <a:t>las organizaciones ágiles abrazan la incertidumbre y </a:t>
            </a:r>
            <a:r>
              <a:rPr lang="es-AR" sz="1200" b="1" i="0" kern="1200" dirty="0">
                <a:solidFill>
                  <a:schemeClr val="tx1"/>
                </a:solidFill>
                <a:latin typeface="+mn-lt"/>
                <a:ea typeface="+mn-ea"/>
                <a:cs typeface="+mn-cs"/>
              </a:rPr>
              <a:t>trabajan en ciclos rápidos de pensamiento, acción y aprendizaje </a:t>
            </a:r>
            <a:r>
              <a:rPr lang="es-AR" sz="1200" b="0" i="0" kern="1200" dirty="0">
                <a:solidFill>
                  <a:schemeClr val="tx1"/>
                </a:solidFill>
                <a:latin typeface="+mn-lt"/>
                <a:ea typeface="+mn-ea"/>
                <a:cs typeface="+mn-cs"/>
              </a:rPr>
              <a:t>que están estrechamente alineados con su proceso de creatividad y realización. Se centran en la </a:t>
            </a:r>
            <a:r>
              <a:rPr lang="es-AR" sz="1200" b="1" i="0" kern="1200" dirty="0">
                <a:solidFill>
                  <a:schemeClr val="tx1"/>
                </a:solidFill>
                <a:latin typeface="+mn-lt"/>
                <a:ea typeface="+mn-ea"/>
                <a:cs typeface="+mn-cs"/>
              </a:rPr>
              <a:t>iteración rápida y la experimentación</a:t>
            </a:r>
            <a:r>
              <a:rPr lang="es-AR" sz="1200" b="0" i="0" kern="1200" dirty="0">
                <a:solidFill>
                  <a:schemeClr val="tx1"/>
                </a:solidFill>
                <a:latin typeface="+mn-lt"/>
                <a:ea typeface="+mn-ea"/>
                <a:cs typeface="+mn-cs"/>
              </a:rPr>
              <a:t>. Los equipos </a:t>
            </a:r>
            <a:r>
              <a:rPr lang="es-AR" sz="1200" b="1" i="0" kern="1200" dirty="0">
                <a:solidFill>
                  <a:schemeClr val="tx1"/>
                </a:solidFill>
                <a:latin typeface="+mn-lt"/>
                <a:ea typeface="+mn-ea"/>
                <a:cs typeface="+mn-cs"/>
              </a:rPr>
              <a:t>producen un producto viable mínimo muy rápidamente, a menudo en «</a:t>
            </a:r>
            <a:r>
              <a:rPr lang="es-AR" sz="1200" b="1" i="0" kern="1200" dirty="0" err="1">
                <a:solidFill>
                  <a:schemeClr val="tx1"/>
                </a:solidFill>
                <a:latin typeface="+mn-lt"/>
                <a:ea typeface="+mn-ea"/>
                <a:cs typeface="+mn-cs"/>
              </a:rPr>
              <a:t>sprints</a:t>
            </a:r>
            <a:r>
              <a:rPr lang="es-AR" sz="1200" b="1" i="0" kern="1200" dirty="0">
                <a:solidFill>
                  <a:schemeClr val="tx1"/>
                </a:solidFill>
                <a:latin typeface="+mn-lt"/>
                <a:ea typeface="+mn-ea"/>
                <a:cs typeface="+mn-cs"/>
              </a:rPr>
              <a:t>» de una o dos semanas.</a:t>
            </a:r>
          </a:p>
          <a:p>
            <a:r>
              <a:rPr lang="es-AR" sz="1200" b="1" i="0" kern="1200" dirty="0">
                <a:solidFill>
                  <a:schemeClr val="tx1"/>
                </a:solidFill>
                <a:latin typeface="+mn-lt"/>
                <a:ea typeface="+mn-ea"/>
                <a:cs typeface="+mn-cs"/>
              </a:rPr>
              <a:t>3-</a:t>
            </a:r>
            <a:r>
              <a:rPr lang="es-AR" sz="1200" b="0" i="0" kern="1200" dirty="0">
                <a:solidFill>
                  <a:schemeClr val="tx1"/>
                </a:solidFill>
                <a:latin typeface="+mn-lt"/>
                <a:ea typeface="+mn-ea"/>
                <a:cs typeface="+mn-cs"/>
              </a:rPr>
              <a:t> </a:t>
            </a:r>
            <a:r>
              <a:rPr lang="es-AR" sz="1200" b="1" i="0" kern="1200" dirty="0">
                <a:solidFill>
                  <a:schemeClr val="tx1"/>
                </a:solidFill>
                <a:latin typeface="+mn-lt"/>
                <a:ea typeface="+mn-ea"/>
                <a:cs typeface="+mn-cs"/>
              </a:rPr>
              <a:t>la cultura organizacional ágil coloca a las personas en el centro,</a:t>
            </a:r>
            <a:r>
              <a:rPr lang="es-AR" sz="1200" b="0" i="0" kern="1200" dirty="0">
                <a:solidFill>
                  <a:schemeClr val="tx1"/>
                </a:solidFill>
                <a:latin typeface="+mn-lt"/>
                <a:ea typeface="+mn-ea"/>
                <a:cs typeface="+mn-cs"/>
              </a:rPr>
              <a:t> crea una comunidad cohesionada e involucra y capacita a todos. Esto instiga a crear valor de manera rápida, colaborativa y efectiva. </a:t>
            </a:r>
            <a:r>
              <a:rPr lang="es-AR" sz="1200" b="1" i="0" kern="1200" dirty="0">
                <a:solidFill>
                  <a:schemeClr val="tx1"/>
                </a:solidFill>
                <a:latin typeface="+mn-lt"/>
                <a:ea typeface="+mn-ea"/>
                <a:cs typeface="+mn-cs"/>
              </a:rPr>
              <a:t>El liderazgo es compartido y de servicio (catalizador) </a:t>
            </a:r>
            <a:r>
              <a:rPr lang="es-AR" sz="1200" b="0" i="0" kern="1200" dirty="0">
                <a:solidFill>
                  <a:schemeClr val="tx1"/>
                </a:solidFill>
                <a:latin typeface="+mn-lt"/>
                <a:ea typeface="+mn-ea"/>
                <a:cs typeface="+mn-cs"/>
              </a:rPr>
              <a:t>sirve a las personas en la organización, </a:t>
            </a:r>
            <a:r>
              <a:rPr lang="es-AR" sz="1200" b="1" i="0" kern="1200" dirty="0">
                <a:solidFill>
                  <a:schemeClr val="tx1"/>
                </a:solidFill>
                <a:latin typeface="+mn-lt"/>
                <a:ea typeface="+mn-ea"/>
                <a:cs typeface="+mn-cs"/>
              </a:rPr>
              <a:t>empoderándolas y desarrollándolas. </a:t>
            </a:r>
          </a:p>
          <a:p>
            <a:r>
              <a:rPr lang="es-AR" sz="1200" b="1" i="0" kern="1200" dirty="0">
                <a:solidFill>
                  <a:schemeClr val="tx1"/>
                </a:solidFill>
                <a:latin typeface="+mn-lt"/>
                <a:ea typeface="+mn-ea"/>
                <a:cs typeface="+mn-cs"/>
              </a:rPr>
              <a:t>4-</a:t>
            </a:r>
            <a:r>
              <a:rPr lang="es-AR" sz="1200" b="0" i="0" kern="1200" dirty="0">
                <a:solidFill>
                  <a:schemeClr val="tx1"/>
                </a:solidFill>
                <a:latin typeface="+mn-lt"/>
                <a:ea typeface="+mn-ea"/>
                <a:cs typeface="+mn-cs"/>
              </a:rPr>
              <a:t>en las organizaciones ágiles la tecnología está perfectamente </a:t>
            </a:r>
            <a:r>
              <a:rPr lang="es-AR" sz="1200" b="1" i="0" kern="1200" dirty="0">
                <a:solidFill>
                  <a:schemeClr val="tx1"/>
                </a:solidFill>
                <a:latin typeface="+mn-lt"/>
                <a:ea typeface="+mn-ea"/>
                <a:cs typeface="+mn-cs"/>
              </a:rPr>
              <a:t>integrada y es esencial para todos los aspectos como un medio </a:t>
            </a:r>
            <a:r>
              <a:rPr lang="es-AR" sz="1200" b="0" i="0" kern="1200" dirty="0">
                <a:solidFill>
                  <a:schemeClr val="tx1"/>
                </a:solidFill>
                <a:latin typeface="+mn-lt"/>
                <a:ea typeface="+mn-ea"/>
                <a:cs typeface="+mn-cs"/>
              </a:rPr>
              <a:t>para desbloquear el valor y permitir reacciones rápidas a las necesidades comerciales y de las partes interesadas. </a:t>
            </a:r>
            <a:r>
              <a:rPr lang="es-AR" sz="1200" b="1" i="0" kern="1200" dirty="0">
                <a:solidFill>
                  <a:schemeClr val="tx1"/>
                </a:solidFill>
                <a:latin typeface="+mn-lt"/>
                <a:ea typeface="+mn-ea"/>
                <a:cs typeface="+mn-cs"/>
              </a:rPr>
              <a:t>Miro, </a:t>
            </a:r>
            <a:r>
              <a:rPr lang="es-AR" sz="1200" b="1" i="0" kern="1200" dirty="0" err="1">
                <a:solidFill>
                  <a:schemeClr val="tx1"/>
                </a:solidFill>
                <a:latin typeface="+mn-lt"/>
                <a:ea typeface="+mn-ea"/>
                <a:cs typeface="+mn-cs"/>
              </a:rPr>
              <a:t>jamboard</a:t>
            </a:r>
            <a:endParaRPr lang="es-AR" sz="1200" b="1" i="0" kern="1200" dirty="0">
              <a:solidFill>
                <a:schemeClr val="tx1"/>
              </a:solidFill>
              <a:latin typeface="+mn-lt"/>
              <a:ea typeface="+mn-ea"/>
              <a:cs typeface="+mn-cs"/>
            </a:endParaRPr>
          </a:p>
          <a:p>
            <a:endParaRPr lang="es-AR" sz="1200" b="1" i="0" kern="1200" dirty="0">
              <a:solidFill>
                <a:schemeClr val="tx1"/>
              </a:solidFill>
              <a:latin typeface="+mn-lt"/>
              <a:ea typeface="+mn-ea"/>
              <a:cs typeface="+mn-cs"/>
            </a:endParaRPr>
          </a:p>
          <a:p>
            <a:r>
              <a:rPr lang="es-AR" sz="1200" b="1" i="0" kern="1200" dirty="0">
                <a:solidFill>
                  <a:schemeClr val="tx1"/>
                </a:solidFill>
                <a:latin typeface="+mn-lt"/>
                <a:ea typeface="+mn-ea"/>
                <a:cs typeface="+mn-cs"/>
              </a:rPr>
              <a:t>las competencias residen en las personas, las empresas DEPENDEN de las personas. Ese es el significado detrás de la frase común "lo más importante para nuestra empresa son los recursos humanos", que todos dicen sin prestar atención a lo que significa</a:t>
            </a:r>
          </a:p>
          <a:p>
            <a:endParaRPr lang="es-AR" dirty="0"/>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20</a:t>
            </a:fld>
            <a:endParaRPr lang="es-AR"/>
          </a:p>
        </p:txBody>
      </p:sp>
    </p:spTree>
    <p:extLst>
      <p:ext uri="{BB962C8B-B14F-4D97-AF65-F5344CB8AC3E}">
        <p14:creationId xmlns:p14="http://schemas.microsoft.com/office/powerpoint/2010/main" val="16133378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b="0" i="0" dirty="0">
                <a:solidFill>
                  <a:srgbClr val="202124"/>
                </a:solidFill>
                <a:effectLst/>
                <a:latin typeface="arial" panose="020B0604020202020204" pitchFamily="34" charset="0"/>
              </a:rPr>
              <a:t>Mientras </a:t>
            </a:r>
            <a:r>
              <a:rPr lang="es-AR" b="1" i="0" dirty="0">
                <a:solidFill>
                  <a:srgbClr val="202124"/>
                </a:solidFill>
                <a:effectLst/>
                <a:latin typeface="arial" panose="020B0604020202020204" pitchFamily="34" charset="0"/>
              </a:rPr>
              <a:t>que se</a:t>
            </a:r>
            <a:r>
              <a:rPr lang="es-AR" b="0" i="0" dirty="0">
                <a:solidFill>
                  <a:srgbClr val="202124"/>
                </a:solidFill>
                <a:effectLst/>
                <a:latin typeface="arial" panose="020B0604020202020204" pitchFamily="34" charset="0"/>
              </a:rPr>
              <a:t> cree </a:t>
            </a:r>
            <a:r>
              <a:rPr lang="es-AR" b="1" i="0" dirty="0">
                <a:solidFill>
                  <a:srgbClr val="202124"/>
                </a:solidFill>
                <a:effectLst/>
                <a:latin typeface="arial" panose="020B0604020202020204" pitchFamily="34" charset="0"/>
              </a:rPr>
              <a:t>que</a:t>
            </a:r>
            <a:r>
              <a:rPr lang="es-AR" b="0" i="0" dirty="0">
                <a:solidFill>
                  <a:srgbClr val="202124"/>
                </a:solidFill>
                <a:effectLst/>
                <a:latin typeface="arial" panose="020B0604020202020204" pitchFamily="34" charset="0"/>
              </a:rPr>
              <a:t> las personas más analíticas y lógicas </a:t>
            </a:r>
            <a:r>
              <a:rPr lang="es-AR" b="1" i="0" dirty="0">
                <a:solidFill>
                  <a:srgbClr val="202124"/>
                </a:solidFill>
                <a:effectLst/>
                <a:latin typeface="arial" panose="020B0604020202020204" pitchFamily="34" charset="0"/>
              </a:rPr>
              <a:t>se</a:t>
            </a:r>
            <a:r>
              <a:rPr lang="es-AR" b="0" i="0" dirty="0">
                <a:solidFill>
                  <a:srgbClr val="202124"/>
                </a:solidFill>
                <a:effectLst/>
                <a:latin typeface="arial" panose="020B0604020202020204" pitchFamily="34" charset="0"/>
              </a:rPr>
              <a:t> apoyan más en la parte izquierda de nuestro cerebro, aquellos más imaginativos y </a:t>
            </a:r>
            <a:r>
              <a:rPr lang="es-AR" b="1" i="0" dirty="0">
                <a:solidFill>
                  <a:srgbClr val="202124"/>
                </a:solidFill>
                <a:effectLst/>
                <a:latin typeface="arial" panose="020B0604020202020204" pitchFamily="34" charset="0"/>
              </a:rPr>
              <a:t>creativos</a:t>
            </a:r>
            <a:r>
              <a:rPr lang="es-AR" b="0" i="0" dirty="0">
                <a:solidFill>
                  <a:srgbClr val="202124"/>
                </a:solidFill>
                <a:effectLst/>
                <a:latin typeface="arial" panose="020B0604020202020204" pitchFamily="34" charset="0"/>
              </a:rPr>
              <a:t> lo hacen en el </a:t>
            </a:r>
            <a:r>
              <a:rPr lang="es-AR" b="1" i="0" dirty="0">
                <a:solidFill>
                  <a:srgbClr val="202124"/>
                </a:solidFill>
                <a:effectLst/>
                <a:latin typeface="arial" panose="020B0604020202020204" pitchFamily="34" charset="0"/>
              </a:rPr>
              <a:t>hemisferio</a:t>
            </a:r>
            <a:r>
              <a:rPr lang="es-AR" b="0" i="0" dirty="0">
                <a:solidFill>
                  <a:srgbClr val="202124"/>
                </a:solidFill>
                <a:effectLst/>
                <a:latin typeface="arial" panose="020B0604020202020204" pitchFamily="34" charset="0"/>
              </a:rPr>
              <a:t> derecho</a:t>
            </a:r>
            <a:endParaRPr lang="es-AR" dirty="0"/>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21</a:t>
            </a:fld>
            <a:endParaRPr lang="es-AR"/>
          </a:p>
        </p:txBody>
      </p:sp>
    </p:spTree>
    <p:extLst>
      <p:ext uri="{BB962C8B-B14F-4D97-AF65-F5344CB8AC3E}">
        <p14:creationId xmlns:p14="http://schemas.microsoft.com/office/powerpoint/2010/main" val="13461633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0C0DB49F-D37E-4493-9C3B-1F6B9AA51A77}" type="slidenum">
              <a:rPr lang="es-AR" smtClean="0"/>
              <a:t>2</a:t>
            </a:fld>
            <a:endParaRPr lang="es-AR"/>
          </a:p>
        </p:txBody>
      </p:sp>
    </p:spTree>
    <p:extLst>
      <p:ext uri="{BB962C8B-B14F-4D97-AF65-F5344CB8AC3E}">
        <p14:creationId xmlns:p14="http://schemas.microsoft.com/office/powerpoint/2010/main" val="28678694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b="0" i="0" dirty="0">
                <a:solidFill>
                  <a:srgbClr val="0F1941"/>
                </a:solidFill>
                <a:effectLst/>
                <a:latin typeface="Graphik"/>
              </a:rPr>
              <a:t>Las competencias blandas o </a:t>
            </a:r>
            <a:r>
              <a:rPr lang="es-AR" b="0" i="0" dirty="0" err="1">
                <a:solidFill>
                  <a:srgbClr val="0F1941"/>
                </a:solidFill>
                <a:effectLst/>
                <a:latin typeface="Graphik"/>
              </a:rPr>
              <a:t>soft</a:t>
            </a:r>
            <a:r>
              <a:rPr lang="es-AR" b="0" i="0" dirty="0">
                <a:solidFill>
                  <a:srgbClr val="0F1941"/>
                </a:solidFill>
                <a:effectLst/>
                <a:latin typeface="Graphik"/>
              </a:rPr>
              <a:t> </a:t>
            </a:r>
            <a:r>
              <a:rPr lang="es-AR" b="0" i="0" dirty="0" err="1">
                <a:solidFill>
                  <a:srgbClr val="0F1941"/>
                </a:solidFill>
                <a:effectLst/>
                <a:latin typeface="Graphik"/>
              </a:rPr>
              <a:t>skills</a:t>
            </a:r>
            <a:r>
              <a:rPr lang="es-AR" b="0" i="0" dirty="0">
                <a:solidFill>
                  <a:srgbClr val="0F1941"/>
                </a:solidFill>
                <a:effectLst/>
                <a:latin typeface="Graphik"/>
              </a:rPr>
              <a:t> </a:t>
            </a:r>
            <a:r>
              <a:rPr lang="es-AR" b="1" i="0" dirty="0">
                <a:solidFill>
                  <a:srgbClr val="0F1941"/>
                </a:solidFill>
                <a:effectLst/>
                <a:latin typeface="Graphik"/>
              </a:rPr>
              <a:t>están relacionadas con la inteligencia emocional. Son rasgos de personalidad, habilidades socioemocionales, de comunicación</a:t>
            </a:r>
            <a:r>
              <a:rPr lang="es-AR" b="0" i="0" dirty="0">
                <a:solidFill>
                  <a:srgbClr val="0F1941"/>
                </a:solidFill>
                <a:effectLst/>
                <a:latin typeface="Graphik"/>
              </a:rPr>
              <a:t>, </a:t>
            </a:r>
            <a:r>
              <a:rPr lang="es-AR" b="1" i="0" dirty="0">
                <a:solidFill>
                  <a:srgbClr val="0F1941"/>
                </a:solidFill>
                <a:effectLst/>
                <a:latin typeface="Graphik"/>
              </a:rPr>
              <a:t>lenguaje y hábitos que moldean los vínculos</a:t>
            </a:r>
            <a:r>
              <a:rPr lang="es-AR" b="0" i="0" dirty="0">
                <a:solidFill>
                  <a:srgbClr val="0F1941"/>
                </a:solidFill>
                <a:effectLst/>
                <a:latin typeface="Graphik"/>
              </a:rPr>
              <a:t> que los individuos establecen con otras personas. </a:t>
            </a:r>
            <a:r>
              <a:rPr lang="es-AR" b="1" i="0" dirty="0">
                <a:solidFill>
                  <a:srgbClr val="0F1941"/>
                </a:solidFill>
                <a:effectLst/>
                <a:latin typeface="Graphik"/>
              </a:rPr>
              <a:t>Relacionados al COMPORTAMIENTO </a:t>
            </a:r>
          </a:p>
          <a:p>
            <a:endParaRPr lang="es-AR" b="0" i="0" dirty="0">
              <a:solidFill>
                <a:srgbClr val="0F1941"/>
              </a:solidFill>
              <a:effectLst/>
              <a:latin typeface="Graphik"/>
            </a:endParaRPr>
          </a:p>
          <a:p>
            <a:r>
              <a:rPr lang="es-AR" b="0" i="0" dirty="0">
                <a:solidFill>
                  <a:srgbClr val="0F1941"/>
                </a:solidFill>
                <a:effectLst/>
                <a:latin typeface="Graphik"/>
              </a:rPr>
              <a:t>Habilidades duras: o también llamadas </a:t>
            </a:r>
            <a:r>
              <a:rPr lang="es-AR" b="1" i="0" dirty="0">
                <a:solidFill>
                  <a:srgbClr val="0F1941"/>
                </a:solidFill>
                <a:effectLst/>
                <a:latin typeface="Graphik"/>
              </a:rPr>
              <a:t>habilidades técnicas, son las que se identifican con el conocimiento académico,. CONOCIMIENTO</a:t>
            </a:r>
          </a:p>
          <a:p>
            <a:endParaRPr lang="es-AR" b="0" i="0" dirty="0">
              <a:solidFill>
                <a:srgbClr val="0F1941"/>
              </a:solidFill>
              <a:effectLst/>
              <a:latin typeface="Graphik"/>
            </a:endParaRPr>
          </a:p>
          <a:p>
            <a:pPr algn="l" fontAlgn="base"/>
            <a:r>
              <a:rPr lang="es-AR" b="0" i="0" dirty="0">
                <a:solidFill>
                  <a:srgbClr val="3C78EE"/>
                </a:solidFill>
                <a:effectLst/>
                <a:latin typeface="Open Sans" panose="020B0606030504020204" pitchFamily="34" charset="0"/>
              </a:rPr>
              <a:t>Las habilidades y competencias determinan la empleabilidad del candidato, </a:t>
            </a:r>
            <a:r>
              <a:rPr lang="es-AR" b="0" i="0" dirty="0">
                <a:solidFill>
                  <a:srgbClr val="333333"/>
                </a:solidFill>
                <a:effectLst/>
                <a:latin typeface="Open Sans" panose="020B0606030504020204" pitchFamily="34" charset="0"/>
              </a:rPr>
              <a:t>hace referencia al </a:t>
            </a:r>
            <a:r>
              <a:rPr lang="es-AR" b="1" i="0" dirty="0">
                <a:solidFill>
                  <a:srgbClr val="333333"/>
                </a:solidFill>
                <a:effectLst/>
                <a:latin typeface="Open Sans" panose="020B0606030504020204" pitchFamily="34" charset="0"/>
              </a:rPr>
              <a:t>potencial que tiene un individuo para acceder a un puesto de trabajo</a:t>
            </a:r>
            <a:r>
              <a:rPr lang="es-AR" b="0" i="0" dirty="0">
                <a:solidFill>
                  <a:srgbClr val="333333"/>
                </a:solidFill>
                <a:effectLst/>
                <a:latin typeface="Open Sans" panose="020B0606030504020204" pitchFamily="34" charset="0"/>
              </a:rPr>
              <a:t>, desarrollarse en él y reorientarse hacia otro, </a:t>
            </a:r>
            <a:endParaRPr lang="es-AR" dirty="0"/>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22</a:t>
            </a:fld>
            <a:endParaRPr lang="es-AR"/>
          </a:p>
        </p:txBody>
      </p:sp>
    </p:spTree>
    <p:extLst>
      <p:ext uri="{BB962C8B-B14F-4D97-AF65-F5344CB8AC3E}">
        <p14:creationId xmlns:p14="http://schemas.microsoft.com/office/powerpoint/2010/main" val="16317673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AR" b="0" i="0" dirty="0">
                <a:solidFill>
                  <a:srgbClr val="555555"/>
                </a:solidFill>
                <a:effectLst/>
                <a:latin typeface="opensans"/>
              </a:rPr>
              <a:t>El término </a:t>
            </a:r>
            <a:r>
              <a:rPr lang="es-AR" b="1" i="0" dirty="0">
                <a:solidFill>
                  <a:srgbClr val="555555"/>
                </a:solidFill>
                <a:effectLst/>
                <a:latin typeface="opensans-bold"/>
              </a:rPr>
              <a:t>Inteligencia emocional</a:t>
            </a:r>
            <a:r>
              <a:rPr lang="es-AR" b="0" i="0" dirty="0">
                <a:solidFill>
                  <a:srgbClr val="555555"/>
                </a:solidFill>
                <a:effectLst/>
                <a:latin typeface="opensans"/>
              </a:rPr>
              <a:t> lo acuñó en 1995 por el psicólogo y periodista estadounidense </a:t>
            </a:r>
            <a:r>
              <a:rPr lang="es-AR" b="1" i="0" dirty="0">
                <a:solidFill>
                  <a:srgbClr val="555555"/>
                </a:solidFill>
                <a:effectLst/>
                <a:latin typeface="opensans-bold"/>
              </a:rPr>
              <a:t>Daniel Goleman</a:t>
            </a:r>
            <a:r>
              <a:rPr lang="es-AR" b="0" i="0" dirty="0">
                <a:solidFill>
                  <a:srgbClr val="555555"/>
                </a:solidFill>
                <a:effectLst/>
                <a:latin typeface="opensans"/>
              </a:rPr>
              <a:t> ,</a:t>
            </a:r>
            <a:r>
              <a:rPr lang="es-AR" dirty="0"/>
              <a:t> la IE como la capacidad para </a:t>
            </a:r>
            <a:r>
              <a:rPr lang="es-AR" b="1" dirty="0"/>
              <a:t>reconocer y manejar nuestros propios sentimientos, motivarnos y monitorear nuestras relaciones</a:t>
            </a:r>
            <a:r>
              <a:rPr lang="es-AR" dirty="0"/>
              <a:t>. El modelo de las competencias emocionales comprende una serie de competencias que facilitan a las personas el </a:t>
            </a:r>
            <a:r>
              <a:rPr lang="es-AR" b="1" dirty="0"/>
              <a:t>manejo de las emociones, hacia uno mismo y hacia los demás.</a:t>
            </a:r>
          </a:p>
          <a:p>
            <a:r>
              <a:rPr lang="es-AR" dirty="0"/>
              <a:t>Emoción </a:t>
            </a:r>
          </a:p>
          <a:p>
            <a:endParaRPr lang="es-AR" dirty="0"/>
          </a:p>
          <a:p>
            <a:r>
              <a:rPr lang="es-AR" sz="1200" b="1" i="0" kern="1200" dirty="0">
                <a:solidFill>
                  <a:schemeClr val="tx1"/>
                </a:solidFill>
                <a:latin typeface="+mn-lt"/>
                <a:ea typeface="+mn-ea"/>
                <a:cs typeface="+mn-cs"/>
              </a:rPr>
              <a:t>La inteligencia emocional</a:t>
            </a:r>
            <a:r>
              <a:rPr lang="es-AR" sz="1200" b="0" i="0" kern="1200" dirty="0">
                <a:solidFill>
                  <a:schemeClr val="tx1"/>
                </a:solidFill>
                <a:latin typeface="+mn-lt"/>
                <a:ea typeface="+mn-ea"/>
                <a:cs typeface="+mn-cs"/>
              </a:rPr>
              <a:t>:  </a:t>
            </a:r>
            <a:r>
              <a:rPr lang="es-AR" sz="1200" b="1" i="0" kern="1200" dirty="0">
                <a:solidFill>
                  <a:schemeClr val="tx1"/>
                </a:solidFill>
                <a:latin typeface="+mn-lt"/>
                <a:ea typeface="+mn-ea"/>
                <a:cs typeface="+mn-cs"/>
              </a:rPr>
              <a:t>DISTINGUIR Y GESTIONAR las propias emociones y ENTENDER las emociones de los demás </a:t>
            </a:r>
            <a:r>
              <a:rPr lang="es-AR" sz="1200" b="0" i="0" kern="1200" dirty="0">
                <a:solidFill>
                  <a:schemeClr val="tx1"/>
                </a:solidFill>
                <a:latin typeface="+mn-lt"/>
                <a:ea typeface="+mn-ea"/>
                <a:cs typeface="+mn-cs"/>
              </a:rPr>
              <a:t>permite forjar buenas relaciones interpersonales en el trabajo y ser más productivo. </a:t>
            </a:r>
            <a:endParaRPr lang="es-AR" dirty="0"/>
          </a:p>
        </p:txBody>
      </p:sp>
      <p:sp>
        <p:nvSpPr>
          <p:cNvPr id="4" name="3 Marcador de número de diapositiva"/>
          <p:cNvSpPr>
            <a:spLocks noGrp="1"/>
          </p:cNvSpPr>
          <p:nvPr>
            <p:ph type="sldNum" sz="quarter" idx="10"/>
          </p:nvPr>
        </p:nvSpPr>
        <p:spPr/>
        <p:txBody>
          <a:bodyPr/>
          <a:lstStyle/>
          <a:p>
            <a:fld id="{CEE80CA8-F165-4049-917C-36B1C17BF4CB}" type="slidenum">
              <a:rPr lang="es-AR" smtClean="0"/>
              <a:pPr/>
              <a:t>23</a:t>
            </a:fld>
            <a:endParaRPr lang="es-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s-AR" b="1" i="0" dirty="0">
                <a:solidFill>
                  <a:srgbClr val="0F1941"/>
                </a:solidFill>
                <a:effectLst/>
                <a:latin typeface="Graphik"/>
              </a:rPr>
              <a:t>Pensamiento crítico</a:t>
            </a:r>
            <a:r>
              <a:rPr lang="es-AR" b="0" i="0" dirty="0">
                <a:solidFill>
                  <a:srgbClr val="0F1941"/>
                </a:solidFill>
                <a:effectLst/>
                <a:latin typeface="Graphik"/>
              </a:rPr>
              <a:t>:  analizar </a:t>
            </a:r>
            <a:r>
              <a:rPr lang="es-AR" b="1" i="0" dirty="0">
                <a:solidFill>
                  <a:srgbClr val="0F1941"/>
                </a:solidFill>
                <a:effectLst/>
                <a:latin typeface="Graphik"/>
              </a:rPr>
              <a:t>la información sin sesgos, </a:t>
            </a:r>
            <a:r>
              <a:rPr lang="es-AR" sz="1200" b="1" i="0" kern="1200" dirty="0">
                <a:solidFill>
                  <a:schemeClr val="tx1"/>
                </a:solidFill>
                <a:latin typeface="+mn-lt"/>
                <a:ea typeface="+mn-ea"/>
                <a:cs typeface="+mn-cs"/>
              </a:rPr>
              <a:t>capacidad de reflexionar y extraer conclusiones </a:t>
            </a:r>
            <a:r>
              <a:rPr lang="es-AR" sz="1200" b="0" i="0" kern="1200" dirty="0">
                <a:solidFill>
                  <a:schemeClr val="tx1"/>
                </a:solidFill>
                <a:latin typeface="+mn-lt"/>
                <a:ea typeface="+mn-ea"/>
                <a:cs typeface="+mn-cs"/>
              </a:rPr>
              <a:t>propias.</a:t>
            </a:r>
          </a:p>
          <a:p>
            <a:pPr algn="l" fontAlgn="base"/>
            <a:endParaRPr lang="es-AR" b="0" i="0" dirty="0">
              <a:solidFill>
                <a:srgbClr val="0F1941"/>
              </a:solidFill>
              <a:effectLst/>
              <a:latin typeface="Graphik"/>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s-AR" sz="1200" b="1" i="0" kern="1200" dirty="0">
                <a:solidFill>
                  <a:schemeClr val="tx1"/>
                </a:solidFill>
                <a:latin typeface="+mn-lt"/>
                <a:ea typeface="+mn-ea"/>
                <a:cs typeface="+mn-cs"/>
              </a:rPr>
              <a:t>El liderazgo</a:t>
            </a:r>
            <a:r>
              <a:rPr lang="es-AR" sz="1200" b="0" i="0" kern="1200" dirty="0">
                <a:solidFill>
                  <a:schemeClr val="tx1"/>
                </a:solidFill>
                <a:latin typeface="+mn-lt"/>
                <a:ea typeface="+mn-ea"/>
                <a:cs typeface="+mn-cs"/>
              </a:rPr>
              <a:t>: capacidad </a:t>
            </a:r>
            <a:r>
              <a:rPr lang="es-AR" sz="1200" b="1" i="0" kern="1200" dirty="0">
                <a:solidFill>
                  <a:schemeClr val="tx1"/>
                </a:solidFill>
                <a:latin typeface="+mn-lt"/>
                <a:ea typeface="+mn-ea"/>
                <a:cs typeface="+mn-cs"/>
              </a:rPr>
              <a:t>para organizar y dirigir grupos</a:t>
            </a:r>
            <a:r>
              <a:rPr lang="es-AR" sz="1200" b="0" i="0" kern="1200" dirty="0">
                <a:solidFill>
                  <a:schemeClr val="tx1"/>
                </a:solidFill>
                <a:latin typeface="+mn-lt"/>
                <a:ea typeface="+mn-ea"/>
                <a:cs typeface="+mn-cs"/>
              </a:rPr>
              <a:t>, de vital importancia en puestos directivos. </a:t>
            </a:r>
            <a:r>
              <a:rPr lang="es-AR" sz="1200" b="1" i="0" kern="1200" dirty="0">
                <a:solidFill>
                  <a:schemeClr val="tx1"/>
                </a:solidFill>
                <a:latin typeface="+mn-lt"/>
                <a:ea typeface="+mn-ea"/>
                <a:cs typeface="+mn-cs"/>
              </a:rPr>
              <a:t>Líder ágil es anticiparse a los cambios o iniciarlos.</a:t>
            </a:r>
          </a:p>
          <a:p>
            <a:pPr marL="0" marR="0" lvl="0" indent="0" algn="l" defTabSz="914400" rtl="0" eaLnBrk="1" fontAlgn="base" latinLnBrk="0" hangingPunct="1">
              <a:lnSpc>
                <a:spcPct val="100000"/>
              </a:lnSpc>
              <a:spcBef>
                <a:spcPts val="0"/>
              </a:spcBef>
              <a:spcAft>
                <a:spcPts val="0"/>
              </a:spcAft>
              <a:buClrTx/>
              <a:buSzTx/>
              <a:buFontTx/>
              <a:buNone/>
              <a:tabLst/>
              <a:defRPr/>
            </a:pPr>
            <a:r>
              <a:rPr lang="es-AR" sz="1200" b="1" i="0" kern="1200" dirty="0">
                <a:solidFill>
                  <a:schemeClr val="tx1"/>
                </a:solidFill>
                <a:latin typeface="+mn-lt"/>
                <a:ea typeface="+mn-ea"/>
                <a:cs typeface="+mn-cs"/>
              </a:rPr>
              <a:t>Capacidad de aprendizaje rápido: aprender de la experiencia y aplicarlas en distintas situaciones. Retrospectiva en scrum.</a:t>
            </a:r>
          </a:p>
          <a:p>
            <a:pPr marL="0" marR="0" lvl="0" indent="0" algn="l" defTabSz="914400" rtl="0" eaLnBrk="1" fontAlgn="base" latinLnBrk="0" hangingPunct="1">
              <a:lnSpc>
                <a:spcPct val="100000"/>
              </a:lnSpc>
              <a:spcBef>
                <a:spcPts val="0"/>
              </a:spcBef>
              <a:spcAft>
                <a:spcPts val="0"/>
              </a:spcAft>
              <a:buClrTx/>
              <a:buSzTx/>
              <a:buFontTx/>
              <a:buNone/>
              <a:tabLst/>
              <a:defRPr/>
            </a:pPr>
            <a:r>
              <a:rPr lang="es-AR" sz="1200" b="1" i="0" kern="1200" dirty="0">
                <a:solidFill>
                  <a:schemeClr val="tx1"/>
                </a:solidFill>
                <a:latin typeface="+mn-lt"/>
                <a:ea typeface="+mn-ea"/>
                <a:cs typeface="+mn-cs"/>
              </a:rPr>
              <a:t>Resiliencia</a:t>
            </a:r>
            <a:r>
              <a:rPr lang="es-AR" sz="1200" b="0" i="0" kern="1200" dirty="0">
                <a:solidFill>
                  <a:schemeClr val="tx1"/>
                </a:solidFill>
                <a:latin typeface="+mn-lt"/>
                <a:ea typeface="+mn-ea"/>
                <a:cs typeface="+mn-cs"/>
              </a:rPr>
              <a:t>: </a:t>
            </a:r>
            <a:r>
              <a:rPr lang="es-AR" sz="1200" b="1" i="0" kern="1200" dirty="0">
                <a:solidFill>
                  <a:schemeClr val="tx1"/>
                </a:solidFill>
                <a:latin typeface="+mn-lt"/>
                <a:ea typeface="+mn-ea"/>
                <a:cs typeface="+mn-cs"/>
              </a:rPr>
              <a:t>capacidad para adaptarse O RECUPERARSE  DE  las situaciones adversas con resultados positivos.</a:t>
            </a:r>
          </a:p>
          <a:p>
            <a:pPr marL="0" marR="0" lvl="0" indent="0" algn="l" defTabSz="914400" rtl="0" eaLnBrk="1" fontAlgn="base" latinLnBrk="0" hangingPunct="1">
              <a:lnSpc>
                <a:spcPct val="100000"/>
              </a:lnSpc>
              <a:spcBef>
                <a:spcPts val="0"/>
              </a:spcBef>
              <a:spcAft>
                <a:spcPts val="0"/>
              </a:spcAft>
              <a:buClrTx/>
              <a:buSzTx/>
              <a:buFontTx/>
              <a:buNone/>
              <a:tabLst/>
              <a:defRPr/>
            </a:pPr>
            <a:endParaRPr lang="es-AR" sz="1200" b="0" i="0" kern="1200" dirty="0">
              <a:solidFill>
                <a:schemeClr val="tx1"/>
              </a:solidFill>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endParaRPr lang="es-AR" sz="1200" b="0" i="0" kern="1200" dirty="0">
              <a:solidFill>
                <a:schemeClr val="tx1"/>
              </a:solidFill>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s-AR" sz="1200" b="1" i="0" kern="1200" dirty="0">
                <a:solidFill>
                  <a:schemeClr val="tx1"/>
                </a:solidFill>
                <a:latin typeface="+mn-lt"/>
                <a:ea typeface="+mn-ea"/>
                <a:cs typeface="+mn-cs"/>
              </a:rPr>
              <a:t>La inteligencia emocional</a:t>
            </a:r>
            <a:r>
              <a:rPr lang="es-AR" sz="1200" b="0" i="0" kern="1200" dirty="0">
                <a:solidFill>
                  <a:schemeClr val="tx1"/>
                </a:solidFill>
                <a:latin typeface="+mn-lt"/>
                <a:ea typeface="+mn-ea"/>
                <a:cs typeface="+mn-cs"/>
              </a:rPr>
              <a:t>: </a:t>
            </a:r>
            <a:r>
              <a:rPr lang="es-AR" sz="1200" b="1" i="0" kern="1200" dirty="0">
                <a:solidFill>
                  <a:schemeClr val="tx1"/>
                </a:solidFill>
                <a:latin typeface="+mn-lt"/>
                <a:ea typeface="+mn-ea"/>
                <a:cs typeface="+mn-cs"/>
              </a:rPr>
              <a:t>gestionar las propias emociones y entender las emociones de los demás </a:t>
            </a:r>
            <a:r>
              <a:rPr lang="es-AR" sz="1200" b="0" i="0" kern="1200" dirty="0">
                <a:solidFill>
                  <a:schemeClr val="tx1"/>
                </a:solidFill>
                <a:latin typeface="+mn-lt"/>
                <a:ea typeface="+mn-ea"/>
                <a:cs typeface="+mn-cs"/>
              </a:rPr>
              <a:t>permite forjar buenas relaciones interpersonales en el trabajo y ser más productivo. En este artículo encontrarás más información sobre la </a:t>
            </a:r>
            <a:r>
              <a:rPr lang="es-AR" sz="1200" b="0" i="0" u="none" strike="noStrike" kern="1200" dirty="0">
                <a:solidFill>
                  <a:schemeClr val="tx1"/>
                </a:solidFill>
                <a:latin typeface="+mn-lt"/>
                <a:ea typeface="+mn-ea"/>
                <a:cs typeface="+mn-cs"/>
                <a:hlinkClick r:id="rId3"/>
              </a:rPr>
              <a:t>inteligencia emocional en el trabajo</a:t>
            </a:r>
            <a:r>
              <a:rPr lang="es-AR" sz="1200" b="0" i="0" kern="1200" dirty="0">
                <a:solidFill>
                  <a:schemeClr val="tx1"/>
                </a:solidFill>
                <a:latin typeface="+mn-lt"/>
                <a:ea typeface="+mn-ea"/>
                <a:cs typeface="+mn-cs"/>
              </a:rPr>
              <a:t>.</a:t>
            </a:r>
          </a:p>
          <a:p>
            <a:pPr marL="0" marR="0" lvl="0" indent="0" algn="l" defTabSz="914400" rtl="0" eaLnBrk="1" fontAlgn="base" latinLnBrk="0" hangingPunct="1">
              <a:lnSpc>
                <a:spcPct val="100000"/>
              </a:lnSpc>
              <a:spcBef>
                <a:spcPts val="0"/>
              </a:spcBef>
              <a:spcAft>
                <a:spcPts val="0"/>
              </a:spcAft>
              <a:buClrTx/>
              <a:buSzTx/>
              <a:buFontTx/>
              <a:buNone/>
              <a:tabLst/>
              <a:defRPr/>
            </a:pPr>
            <a:endParaRPr lang="es-AR" sz="1200" b="0" i="0" kern="120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AR" b="1" i="0" dirty="0">
              <a:solidFill>
                <a:srgbClr val="FFFFFF"/>
              </a:solidFill>
              <a:effectLst/>
              <a:latin typeface="Graphik"/>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AR" b="1" i="0" dirty="0">
              <a:solidFill>
                <a:srgbClr val="FFFFFF"/>
              </a:solidFill>
              <a:effectLst/>
              <a:latin typeface="Graphik"/>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AR" b="1" i="0" dirty="0">
                <a:solidFill>
                  <a:srgbClr val="FFFFFF"/>
                </a:solidFill>
                <a:effectLst/>
                <a:latin typeface="Graphik"/>
              </a:rPr>
              <a:t>Randstad identifica las 5 habilidades</a:t>
            </a:r>
          </a:p>
          <a:p>
            <a:pPr marL="0" marR="0" lvl="0" indent="0" algn="l" defTabSz="914400" rtl="0" eaLnBrk="1" fontAlgn="auto" latinLnBrk="0" hangingPunct="1">
              <a:lnSpc>
                <a:spcPct val="100000"/>
              </a:lnSpc>
              <a:spcBef>
                <a:spcPts val="0"/>
              </a:spcBef>
              <a:spcAft>
                <a:spcPts val="0"/>
              </a:spcAft>
              <a:buClrTx/>
              <a:buSzTx/>
              <a:buFontTx/>
              <a:buNone/>
              <a:tabLst/>
              <a:defRPr/>
            </a:pPr>
            <a:r>
              <a:rPr lang="es-AR" b="0" i="0" dirty="0">
                <a:solidFill>
                  <a:srgbClr val="0F1941"/>
                </a:solidFill>
                <a:effectLst/>
                <a:latin typeface="Graphik"/>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s-AR" b="1" i="0" dirty="0">
                <a:solidFill>
                  <a:srgbClr val="0F1941"/>
                </a:solidFill>
                <a:effectLst/>
                <a:latin typeface="Graphik"/>
              </a:rPr>
              <a:t>Trabajo en equipo</a:t>
            </a:r>
            <a:endParaRPr lang="es-AR" b="1" i="0" dirty="0">
              <a:solidFill>
                <a:srgbClr val="0F1941"/>
              </a:solidFill>
              <a:effectLst/>
              <a:latin typeface="MentiText"/>
            </a:endParaRPr>
          </a:p>
          <a:p>
            <a:r>
              <a:rPr lang="es-AR" b="0" i="0" dirty="0">
                <a:solidFill>
                  <a:srgbClr val="0F1941"/>
                </a:solidFill>
                <a:effectLst/>
                <a:latin typeface="Graphik"/>
              </a:rPr>
              <a:t>Hoy las organizaciones poseen estructuras cada vez más </a:t>
            </a:r>
            <a:r>
              <a:rPr lang="es-AR" b="1" i="0" dirty="0">
                <a:solidFill>
                  <a:srgbClr val="0F1941"/>
                </a:solidFill>
                <a:effectLst/>
                <a:latin typeface="Graphik"/>
              </a:rPr>
              <a:t>planas y matriciales y dotaciones diversas y heterogéneas</a:t>
            </a:r>
            <a:r>
              <a:rPr lang="es-AR" b="0" i="0" dirty="0">
                <a:solidFill>
                  <a:srgbClr val="0F1941"/>
                </a:solidFill>
                <a:effectLst/>
                <a:latin typeface="Graphik"/>
              </a:rPr>
              <a:t>, por lo que la capacidad de </a:t>
            </a:r>
            <a:r>
              <a:rPr lang="es-AR" b="1" i="0" dirty="0">
                <a:solidFill>
                  <a:srgbClr val="0F1941"/>
                </a:solidFill>
                <a:effectLst/>
                <a:latin typeface="Graphik"/>
              </a:rPr>
              <a:t>trabajar en equipo y en forma colaborativa </a:t>
            </a:r>
            <a:r>
              <a:rPr lang="es-AR" b="0" i="0" dirty="0">
                <a:solidFill>
                  <a:srgbClr val="0F1941"/>
                </a:solidFill>
                <a:effectLst/>
                <a:latin typeface="Graphik"/>
              </a:rPr>
              <a:t>resulta fundamental para cualquier posición.  Esto es tener buena predisposición para trabajar en un proyecto común, priorizando los objetivos de grupo, generando relaciones de confianza, tener </a:t>
            </a:r>
            <a:r>
              <a:rPr lang="es-AR" b="1" i="0" dirty="0">
                <a:solidFill>
                  <a:srgbClr val="0F1941"/>
                </a:solidFill>
                <a:effectLst/>
                <a:latin typeface="Graphik"/>
              </a:rPr>
              <a:t>una actitud cooperativa, responsabilidad y compromiso compartido y también poder exponer habilidades de liderazgo para lograr los objetivos comunes.</a:t>
            </a:r>
          </a:p>
          <a:p>
            <a:pPr algn="l" fontAlgn="base"/>
            <a:endParaRPr lang="es-AR" b="1" i="0" dirty="0">
              <a:solidFill>
                <a:srgbClr val="0F1941"/>
              </a:solidFill>
              <a:effectLst/>
              <a:latin typeface="Graphik"/>
            </a:endParaRPr>
          </a:p>
          <a:p>
            <a:pPr algn="l" fontAlgn="base"/>
            <a:r>
              <a:rPr lang="es-AR" b="1" i="0" dirty="0">
                <a:solidFill>
                  <a:srgbClr val="0F1941"/>
                </a:solidFill>
                <a:effectLst/>
                <a:latin typeface="Graphik"/>
              </a:rPr>
              <a:t>Habilidad de comunicación Asertiva</a:t>
            </a:r>
          </a:p>
          <a:p>
            <a:pPr algn="l" fontAlgn="base"/>
            <a:r>
              <a:rPr lang="es-AR" b="0" i="0" dirty="0">
                <a:solidFill>
                  <a:srgbClr val="0F1941"/>
                </a:solidFill>
                <a:effectLst/>
                <a:latin typeface="Graphik"/>
              </a:rPr>
              <a:t>en un mundo signado por la </a:t>
            </a:r>
            <a:r>
              <a:rPr lang="es-AR" b="1" i="0" dirty="0">
                <a:solidFill>
                  <a:srgbClr val="0F1941"/>
                </a:solidFill>
                <a:effectLst/>
                <a:latin typeface="Graphik"/>
              </a:rPr>
              <a:t>sobreabundancia de información</a:t>
            </a:r>
            <a:r>
              <a:rPr lang="es-AR" b="0" i="0" dirty="0">
                <a:solidFill>
                  <a:srgbClr val="0F1941"/>
                </a:solidFill>
                <a:effectLst/>
                <a:latin typeface="Graphik"/>
              </a:rPr>
              <a:t>, donde la gran mayoría de las veces los </a:t>
            </a:r>
            <a:r>
              <a:rPr lang="es-AR" b="1" i="0" dirty="0">
                <a:solidFill>
                  <a:srgbClr val="0F1941"/>
                </a:solidFill>
                <a:effectLst/>
                <a:latin typeface="Graphik"/>
              </a:rPr>
              <a:t>intercambios son por la tecnología</a:t>
            </a:r>
            <a:r>
              <a:rPr lang="es-AR" b="0" i="0" dirty="0">
                <a:solidFill>
                  <a:srgbClr val="0F1941"/>
                </a:solidFill>
                <a:effectLst/>
                <a:latin typeface="Graphik"/>
              </a:rPr>
              <a:t>. </a:t>
            </a:r>
            <a:r>
              <a:rPr lang="es-AR" b="1" i="0" dirty="0">
                <a:solidFill>
                  <a:srgbClr val="0F1941"/>
                </a:solidFill>
                <a:effectLst/>
                <a:latin typeface="Graphik"/>
              </a:rPr>
              <a:t>Una comunicación efectiva o asertiva es clave para relacionarse con jefes, colegas y colaboradores. Ser comunicativo es tener la habilidad de escuchar (oír + interpretar),, ser honesto, abierto empático, respetuoso con el otro</a:t>
            </a:r>
            <a:r>
              <a:rPr lang="es-AR" b="0" i="0" dirty="0">
                <a:solidFill>
                  <a:srgbClr val="0F1941"/>
                </a:solidFill>
                <a:effectLst/>
                <a:latin typeface="Graphik"/>
              </a:rPr>
              <a:t>, es tener capacidad de </a:t>
            </a:r>
            <a:r>
              <a:rPr lang="es-AR" b="1" i="0" dirty="0">
                <a:solidFill>
                  <a:srgbClr val="0F1941"/>
                </a:solidFill>
                <a:effectLst/>
                <a:latin typeface="Graphik"/>
              </a:rPr>
              <a:t>observar, comprender y relacionar ideas y poder expresarlas de manera clara y ordenada. También se relaciona con la capacidad de hablar en público y presentar ideas y proyectos frente a una audiencia.</a:t>
            </a:r>
          </a:p>
          <a:p>
            <a:pPr algn="l" fontAlgn="base"/>
            <a:endParaRPr lang="es-AR" b="1" i="0" dirty="0">
              <a:solidFill>
                <a:srgbClr val="0F1941"/>
              </a:solidFill>
              <a:effectLst/>
              <a:latin typeface="Graphik"/>
            </a:endParaRPr>
          </a:p>
          <a:p>
            <a:pPr algn="l" fontAlgn="base"/>
            <a:r>
              <a:rPr lang="es-AR" b="1" i="0" dirty="0">
                <a:solidFill>
                  <a:srgbClr val="0F1941"/>
                </a:solidFill>
                <a:effectLst/>
                <a:latin typeface="Graphik"/>
              </a:rPr>
              <a:t>Flexibilidad y adaptación al cambio</a:t>
            </a:r>
          </a:p>
          <a:p>
            <a:pPr algn="l" fontAlgn="base"/>
            <a:r>
              <a:rPr lang="es-AR" b="1" i="0" dirty="0">
                <a:solidFill>
                  <a:srgbClr val="0F1941"/>
                </a:solidFill>
                <a:effectLst/>
                <a:latin typeface="Graphik"/>
              </a:rPr>
              <a:t>“Lo único constante es el cambio” </a:t>
            </a:r>
            <a:r>
              <a:rPr lang="es-AR" b="0" i="0" dirty="0">
                <a:solidFill>
                  <a:srgbClr val="0F1941"/>
                </a:solidFill>
                <a:effectLst/>
                <a:latin typeface="Graphik"/>
              </a:rPr>
              <a:t>se buscan candidatos que puedan acomodarse a distintas situaciones y puestos de trabajo, que sean </a:t>
            </a:r>
            <a:r>
              <a:rPr lang="es-AR" b="1" i="0" dirty="0">
                <a:solidFill>
                  <a:srgbClr val="0F1941"/>
                </a:solidFill>
                <a:effectLst/>
                <a:latin typeface="Graphik"/>
              </a:rPr>
              <a:t>flexibles</a:t>
            </a:r>
            <a:r>
              <a:rPr lang="es-AR" b="0" i="0" dirty="0">
                <a:solidFill>
                  <a:srgbClr val="0F1941"/>
                </a:solidFill>
                <a:effectLst/>
                <a:latin typeface="Graphik"/>
              </a:rPr>
              <a:t> </a:t>
            </a:r>
            <a:r>
              <a:rPr lang="es-AR" b="1" i="0" dirty="0">
                <a:solidFill>
                  <a:srgbClr val="0F1941"/>
                </a:solidFill>
                <a:effectLst/>
                <a:latin typeface="Graphik"/>
              </a:rPr>
              <a:t>y a la vez tengan el aplomo para afrontar con éxito cualquier desafío que se les presente. </a:t>
            </a:r>
            <a:r>
              <a:rPr lang="es-AR" b="0" i="0" dirty="0">
                <a:solidFill>
                  <a:srgbClr val="0F1941"/>
                </a:solidFill>
                <a:effectLst/>
                <a:latin typeface="Graphik"/>
              </a:rPr>
              <a:t>se relaciona con la capacidad de in</a:t>
            </a:r>
            <a:r>
              <a:rPr lang="es-AR" b="1" i="0" dirty="0">
                <a:solidFill>
                  <a:srgbClr val="0F1941"/>
                </a:solidFill>
                <a:effectLst/>
                <a:latin typeface="Graphik"/>
              </a:rPr>
              <a:t>tegrarse en distintos equipos, que son diversos, heterogéneos, multigeneracionales y multiculturales</a:t>
            </a:r>
            <a:r>
              <a:rPr lang="es-AR" b="0" i="0" dirty="0">
                <a:solidFill>
                  <a:srgbClr val="0F1941"/>
                </a:solidFill>
                <a:effectLst/>
                <a:latin typeface="Graphik"/>
              </a:rPr>
              <a:t>.</a:t>
            </a:r>
          </a:p>
          <a:p>
            <a:pPr algn="l" fontAlgn="base"/>
            <a:endParaRPr lang="es-AR" b="1" i="0" dirty="0">
              <a:solidFill>
                <a:srgbClr val="0F1941"/>
              </a:solidFill>
              <a:effectLst/>
              <a:latin typeface="Graphik"/>
            </a:endParaRPr>
          </a:p>
          <a:p>
            <a:pPr algn="l" fontAlgn="base"/>
            <a:r>
              <a:rPr lang="es-AR" b="1" i="0" dirty="0">
                <a:solidFill>
                  <a:srgbClr val="0F1941"/>
                </a:solidFill>
                <a:effectLst/>
                <a:latin typeface="Graphik"/>
              </a:rPr>
              <a:t>Capacidad de resolución y creatividad </a:t>
            </a:r>
            <a:r>
              <a:rPr lang="es-AR" b="0" i="0" dirty="0">
                <a:solidFill>
                  <a:srgbClr val="0F1941"/>
                </a:solidFill>
                <a:effectLst/>
                <a:latin typeface="Graphik"/>
              </a:rPr>
              <a:t>(cualidades que están en el </a:t>
            </a:r>
            <a:r>
              <a:rPr lang="es-AR" b="0" i="0" dirty="0" err="1">
                <a:solidFill>
                  <a:srgbClr val="0F1941"/>
                </a:solidFill>
                <a:effectLst/>
                <a:latin typeface="Graphik"/>
              </a:rPr>
              <a:t>adn</a:t>
            </a:r>
            <a:r>
              <a:rPr lang="es-AR" b="0" i="0" dirty="0">
                <a:solidFill>
                  <a:srgbClr val="0F1941"/>
                </a:solidFill>
                <a:effectLst/>
                <a:latin typeface="Graphik"/>
              </a:rPr>
              <a:t> de los buenos líderes)</a:t>
            </a:r>
          </a:p>
          <a:p>
            <a:pPr algn="l" fontAlgn="base"/>
            <a:r>
              <a:rPr lang="es-AR" b="0" i="0" dirty="0">
                <a:solidFill>
                  <a:srgbClr val="0F1941"/>
                </a:solidFill>
                <a:effectLst/>
                <a:latin typeface="Graphik"/>
              </a:rPr>
              <a:t>Es importante para una posición de responsabilidad y liderazgo. Una persona </a:t>
            </a:r>
            <a:r>
              <a:rPr lang="es-AR" b="1" i="0" dirty="0">
                <a:solidFill>
                  <a:srgbClr val="0F1941"/>
                </a:solidFill>
                <a:effectLst/>
                <a:latin typeface="Graphik"/>
              </a:rPr>
              <a:t>resolutiva es la que </a:t>
            </a:r>
            <a:r>
              <a:rPr lang="es-AR" sz="1800" b="1" i="0" dirty="0">
                <a:solidFill>
                  <a:srgbClr val="0F1941"/>
                </a:solidFill>
                <a:effectLst/>
                <a:latin typeface="Graphik"/>
              </a:rPr>
              <a:t>comprende los objetivos organizacionales </a:t>
            </a:r>
            <a:r>
              <a:rPr lang="es-AR" b="1" i="0" dirty="0">
                <a:solidFill>
                  <a:srgbClr val="0F1941"/>
                </a:solidFill>
                <a:effectLst/>
                <a:latin typeface="Graphik"/>
              </a:rPr>
              <a:t>y actúa en base a los mismos con rapidez y convicción.</a:t>
            </a:r>
            <a:r>
              <a:rPr lang="es-AR" b="0" i="0" dirty="0">
                <a:solidFill>
                  <a:srgbClr val="0F1941"/>
                </a:solidFill>
                <a:effectLst/>
                <a:latin typeface="Graphik"/>
              </a:rPr>
              <a:t> Son personas </a:t>
            </a:r>
            <a:r>
              <a:rPr lang="es-AR" b="1" i="0" dirty="0">
                <a:solidFill>
                  <a:srgbClr val="0F1941"/>
                </a:solidFill>
                <a:effectLst/>
                <a:latin typeface="Graphik"/>
              </a:rPr>
              <a:t>seguras, enfocadas, con capacidad de análisis y de acción</a:t>
            </a:r>
            <a:r>
              <a:rPr lang="es-AR" b="0" i="0" dirty="0">
                <a:solidFill>
                  <a:srgbClr val="0F1941"/>
                </a:solidFill>
                <a:effectLst/>
                <a:latin typeface="Graphik"/>
              </a:rPr>
              <a:t>. </a:t>
            </a:r>
            <a:r>
              <a:rPr lang="es-AR" b="1" i="0" dirty="0">
                <a:solidFill>
                  <a:srgbClr val="0F1941"/>
                </a:solidFill>
                <a:effectLst/>
                <a:latin typeface="Graphik"/>
              </a:rPr>
              <a:t>la creatividad es la habilidad de encontrar soluciones alternativas frente a problemas inesperados</a:t>
            </a:r>
            <a:r>
              <a:rPr lang="es-AR" b="0" i="0" dirty="0">
                <a:solidFill>
                  <a:srgbClr val="0F1941"/>
                </a:solidFill>
                <a:effectLst/>
                <a:latin typeface="Graphik"/>
              </a:rPr>
              <a:t>. Se relaciona con la imaginación, </a:t>
            </a:r>
            <a:r>
              <a:rPr lang="es-AR" b="1" i="0" dirty="0">
                <a:solidFill>
                  <a:srgbClr val="0F1941"/>
                </a:solidFill>
                <a:effectLst/>
                <a:latin typeface="Graphik"/>
              </a:rPr>
              <a:t>la intuición y la innovación, con el animarse a plantear ideas frescas y novedosas que ayuden al crecimiento de una organización. </a:t>
            </a:r>
          </a:p>
          <a:p>
            <a:pPr algn="l" fontAlgn="base"/>
            <a:endParaRPr lang="es-AR" b="1" i="0" dirty="0">
              <a:solidFill>
                <a:srgbClr val="0F1941"/>
              </a:solidFill>
              <a:effectLst/>
              <a:latin typeface="Graphik"/>
            </a:endParaRPr>
          </a:p>
          <a:p>
            <a:pPr algn="l" fontAlgn="base"/>
            <a:r>
              <a:rPr lang="es-AR" b="1" i="0" dirty="0">
                <a:solidFill>
                  <a:srgbClr val="0F1941"/>
                </a:solidFill>
                <a:effectLst/>
                <a:latin typeface="Graphik"/>
              </a:rPr>
              <a:t>Organización y gestión del tiempo</a:t>
            </a:r>
          </a:p>
          <a:p>
            <a:pPr algn="l" fontAlgn="base"/>
            <a:r>
              <a:rPr lang="es-AR" b="0" i="0" dirty="0">
                <a:solidFill>
                  <a:srgbClr val="0F1941"/>
                </a:solidFill>
                <a:effectLst/>
                <a:latin typeface="Graphik"/>
              </a:rPr>
              <a:t>Los ámbitos de trabajo son cada vez más demandantes </a:t>
            </a:r>
            <a:r>
              <a:rPr lang="es-AR" b="1" i="0" dirty="0">
                <a:solidFill>
                  <a:srgbClr val="0F1941"/>
                </a:solidFill>
                <a:effectLst/>
                <a:latin typeface="Graphik"/>
              </a:rPr>
              <a:t>en relación a la productividad y la eficiencia</a:t>
            </a:r>
            <a:r>
              <a:rPr lang="es-AR" b="0" i="0" dirty="0">
                <a:solidFill>
                  <a:srgbClr val="0F1941"/>
                </a:solidFill>
                <a:effectLst/>
                <a:latin typeface="Graphik"/>
              </a:rPr>
              <a:t>. </a:t>
            </a:r>
            <a:r>
              <a:rPr lang="es-AR" b="1" i="0" dirty="0">
                <a:solidFill>
                  <a:srgbClr val="0F1941"/>
                </a:solidFill>
                <a:effectLst/>
                <a:latin typeface="Graphik"/>
              </a:rPr>
              <a:t>La planificación, los indicadores de performance y los objetivos de gestión son el mantra </a:t>
            </a:r>
            <a:r>
              <a:rPr lang="es-AR" b="0" i="0" dirty="0">
                <a:solidFill>
                  <a:srgbClr val="0F1941"/>
                </a:solidFill>
                <a:effectLst/>
                <a:latin typeface="Graphik"/>
              </a:rPr>
              <a:t>que guía la mayoría de los procesos en las organizaciones. se ven reflejados en actitudes y comportamientos como la puntualidad, la entrega a tiempo de tareas y el cumplimiento de los compromisos.</a:t>
            </a:r>
            <a:r>
              <a:rPr lang="es-AR" b="0" i="0" dirty="0">
                <a:solidFill>
                  <a:srgbClr val="333333"/>
                </a:solidFill>
                <a:effectLst/>
                <a:latin typeface="Roboto" panose="02000000000000000000" pitchFamily="2" charset="0"/>
              </a:rPr>
              <a:t> </a:t>
            </a:r>
            <a:r>
              <a:rPr lang="es-AR" b="1" i="0" dirty="0">
                <a:solidFill>
                  <a:srgbClr val="333333"/>
                </a:solidFill>
                <a:effectLst/>
                <a:latin typeface="Roboto" panose="02000000000000000000" pitchFamily="2" charset="0"/>
              </a:rPr>
              <a:t>La eficacia, eficiencia y cómo usamos el tiempo para alcanzar metas de trabajo juegan un papel importante, especialmente en equipos remotos</a:t>
            </a:r>
            <a:r>
              <a:rPr lang="es-AR" b="1" i="0" dirty="0">
                <a:solidFill>
                  <a:srgbClr val="0F1941"/>
                </a:solidFill>
                <a:effectLst/>
                <a:latin typeface="Graphik"/>
              </a:rPr>
              <a:t>.</a:t>
            </a:r>
          </a:p>
          <a:p>
            <a:pPr algn="l" fontAlgn="base"/>
            <a:endParaRPr lang="es-AR" b="1" i="0" dirty="0">
              <a:solidFill>
                <a:srgbClr val="0F1941"/>
              </a:solidFill>
              <a:effectLst/>
              <a:latin typeface="Graphik"/>
            </a:endParaRPr>
          </a:p>
          <a:p>
            <a:pPr algn="l" fontAlgn="base"/>
            <a:endParaRPr lang="es-AR" b="0" i="0" dirty="0">
              <a:solidFill>
                <a:srgbClr val="0F1941"/>
              </a:solidFill>
              <a:effectLst/>
              <a:latin typeface="Graphik"/>
            </a:endParaRPr>
          </a:p>
          <a:p>
            <a:pPr algn="l" fontAlgn="base"/>
            <a:endParaRPr lang="es-AR" b="1" i="0" dirty="0">
              <a:solidFill>
                <a:srgbClr val="0F1941"/>
              </a:solidFill>
              <a:effectLst/>
              <a:latin typeface="Graphik"/>
            </a:endParaRPr>
          </a:p>
          <a:p>
            <a:endParaRPr lang="es-AR" dirty="0"/>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24</a:t>
            </a:fld>
            <a:endParaRPr lang="es-AR"/>
          </a:p>
        </p:txBody>
      </p:sp>
    </p:spTree>
    <p:extLst>
      <p:ext uri="{BB962C8B-B14F-4D97-AF65-F5344CB8AC3E}">
        <p14:creationId xmlns:p14="http://schemas.microsoft.com/office/powerpoint/2010/main" val="15150711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25</a:t>
            </a:fld>
            <a:endParaRPr lang="es-AR"/>
          </a:p>
        </p:txBody>
      </p:sp>
    </p:spTree>
    <p:extLst>
      <p:ext uri="{BB962C8B-B14F-4D97-AF65-F5344CB8AC3E}">
        <p14:creationId xmlns:p14="http://schemas.microsoft.com/office/powerpoint/2010/main" val="15150711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AR" b="0" i="0" dirty="0" err="1">
                <a:solidFill>
                  <a:srgbClr val="555555"/>
                </a:solidFill>
                <a:effectLst/>
                <a:latin typeface="opensans"/>
              </a:rPr>
              <a:t>Career</a:t>
            </a:r>
            <a:r>
              <a:rPr lang="es-AR" b="0" i="0" dirty="0">
                <a:solidFill>
                  <a:srgbClr val="555555"/>
                </a:solidFill>
                <a:effectLst/>
                <a:latin typeface="opensans"/>
              </a:rPr>
              <a:t> </a:t>
            </a:r>
            <a:r>
              <a:rPr lang="es-AR" b="0" i="0" dirty="0" err="1">
                <a:solidFill>
                  <a:srgbClr val="555555"/>
                </a:solidFill>
                <a:effectLst/>
                <a:latin typeface="opensans"/>
              </a:rPr>
              <a:t>sucess</a:t>
            </a:r>
            <a:r>
              <a:rPr lang="es-AR" b="0" i="0" dirty="0">
                <a:solidFill>
                  <a:srgbClr val="555555"/>
                </a:solidFill>
                <a:effectLst/>
                <a:latin typeface="opensans"/>
              </a:rPr>
              <a:t>: éxito profesional.</a:t>
            </a:r>
          </a:p>
          <a:p>
            <a:r>
              <a:rPr lang="es-AR" b="0" i="0" dirty="0" err="1">
                <a:solidFill>
                  <a:srgbClr val="555555"/>
                </a:solidFill>
                <a:effectLst/>
                <a:latin typeface="opensans"/>
              </a:rPr>
              <a:t>Hard</a:t>
            </a:r>
            <a:r>
              <a:rPr lang="es-AR" b="0" i="0" dirty="0">
                <a:solidFill>
                  <a:srgbClr val="555555"/>
                </a:solidFill>
                <a:effectLst/>
                <a:latin typeface="opensans"/>
              </a:rPr>
              <a:t> </a:t>
            </a:r>
            <a:r>
              <a:rPr lang="es-AR" b="0" i="0" dirty="0" err="1">
                <a:solidFill>
                  <a:srgbClr val="555555"/>
                </a:solidFill>
                <a:effectLst/>
                <a:latin typeface="opensans"/>
              </a:rPr>
              <a:t>work</a:t>
            </a:r>
            <a:r>
              <a:rPr lang="es-AR" b="0" i="0" dirty="0">
                <a:solidFill>
                  <a:srgbClr val="555555"/>
                </a:solidFill>
                <a:effectLst/>
                <a:latin typeface="opensans"/>
              </a:rPr>
              <a:t>: trabajo duro.</a:t>
            </a:r>
          </a:p>
          <a:p>
            <a:r>
              <a:rPr lang="es-AR" b="0" i="0" dirty="0" err="1">
                <a:solidFill>
                  <a:srgbClr val="555555"/>
                </a:solidFill>
                <a:effectLst/>
                <a:latin typeface="opensans"/>
              </a:rPr>
              <a:t>Tecthnical</a:t>
            </a:r>
            <a:r>
              <a:rPr lang="es-AR" b="0" i="0" dirty="0">
                <a:solidFill>
                  <a:srgbClr val="555555"/>
                </a:solidFill>
                <a:effectLst/>
                <a:latin typeface="opensans"/>
              </a:rPr>
              <a:t> </a:t>
            </a:r>
            <a:r>
              <a:rPr lang="es-AR" b="0" i="0" dirty="0" err="1">
                <a:solidFill>
                  <a:srgbClr val="555555"/>
                </a:solidFill>
                <a:effectLst/>
                <a:latin typeface="opensans"/>
              </a:rPr>
              <a:t>strengths</a:t>
            </a:r>
            <a:r>
              <a:rPr lang="es-AR" b="0" i="0" dirty="0">
                <a:solidFill>
                  <a:srgbClr val="555555"/>
                </a:solidFill>
                <a:effectLst/>
                <a:latin typeface="opensans"/>
              </a:rPr>
              <a:t>: fortalezas técnicas.</a:t>
            </a:r>
          </a:p>
          <a:p>
            <a:endParaRPr lang="es-AR" b="0" i="0" dirty="0">
              <a:solidFill>
                <a:srgbClr val="555555"/>
              </a:solidFill>
              <a:effectLst/>
              <a:latin typeface="opensans"/>
            </a:endParaRPr>
          </a:p>
          <a:p>
            <a:r>
              <a:rPr lang="es-AR" b="0" i="0" dirty="0">
                <a:solidFill>
                  <a:srgbClr val="555555"/>
                </a:solidFill>
                <a:effectLst/>
                <a:latin typeface="opensans"/>
              </a:rPr>
              <a:t>Si te imaginas de frente a una </a:t>
            </a:r>
            <a:r>
              <a:rPr lang="es-AR" b="0" i="0" dirty="0" err="1">
                <a:solidFill>
                  <a:srgbClr val="555555"/>
                </a:solidFill>
                <a:effectLst/>
                <a:latin typeface="opensans"/>
              </a:rPr>
              <a:t>piramidehay</a:t>
            </a:r>
            <a:r>
              <a:rPr lang="es-AR" b="0" i="0" dirty="0">
                <a:solidFill>
                  <a:srgbClr val="555555"/>
                </a:solidFill>
                <a:effectLst/>
                <a:latin typeface="opensans"/>
              </a:rPr>
              <a:t> algo que no puedes ver, la tercera esquina en la parte posterior, pero sin ella la pirámide no puede mantenerse., este es el papel que desempeñan las habilidades interpersonales en el éxito profesional.</a:t>
            </a:r>
          </a:p>
          <a:p>
            <a:endParaRPr lang="es-AR" b="0" i="0" dirty="0">
              <a:solidFill>
                <a:srgbClr val="555555"/>
              </a:solidFill>
              <a:effectLst/>
              <a:latin typeface="opensans"/>
            </a:endParaRPr>
          </a:p>
        </p:txBody>
      </p:sp>
      <p:sp>
        <p:nvSpPr>
          <p:cNvPr id="4" name="3 Marcador de número de diapositiva"/>
          <p:cNvSpPr>
            <a:spLocks noGrp="1"/>
          </p:cNvSpPr>
          <p:nvPr>
            <p:ph type="sldNum" sz="quarter" idx="10"/>
          </p:nvPr>
        </p:nvSpPr>
        <p:spPr/>
        <p:txBody>
          <a:bodyPr/>
          <a:lstStyle/>
          <a:p>
            <a:fld id="{CEE80CA8-F165-4049-917C-36B1C17BF4CB}" type="slidenum">
              <a:rPr lang="es-AR" smtClean="0"/>
              <a:pPr/>
              <a:t>26</a:t>
            </a:fld>
            <a:endParaRPr lang="es-AR"/>
          </a:p>
        </p:txBody>
      </p:sp>
    </p:spTree>
    <p:extLst>
      <p:ext uri="{BB962C8B-B14F-4D97-AF65-F5344CB8AC3E}">
        <p14:creationId xmlns:p14="http://schemas.microsoft.com/office/powerpoint/2010/main" val="17140877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27</a:t>
            </a:fld>
            <a:endParaRPr lang="es-AR"/>
          </a:p>
        </p:txBody>
      </p:sp>
    </p:spTree>
    <p:extLst>
      <p:ext uri="{BB962C8B-B14F-4D97-AF65-F5344CB8AC3E}">
        <p14:creationId xmlns:p14="http://schemas.microsoft.com/office/powerpoint/2010/main" val="18153329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AR" sz="1200" b="0" i="0" u="none" strike="noStrike" cap="none" normalizeH="0" baseline="0" dirty="0">
                <a:ln>
                  <a:noFill/>
                </a:ln>
                <a:solidFill>
                  <a:srgbClr val="000000"/>
                </a:solidFill>
                <a:effectLst/>
                <a:latin typeface="Tahoma" pitchFamily="34" charset="0"/>
                <a:cs typeface="Tahoma" pitchFamily="34" charset="0"/>
              </a:rPr>
              <a:t>               En este ejercicio no hay una única solución. Simplemente se valora la actuación de cada individuo y la capacidad para llegar al consenso, liderar, </a:t>
            </a:r>
            <a:r>
              <a:rPr kumimoji="0" lang="es-AR" sz="1200" b="0" i="0" u="none" strike="noStrike" cap="none" normalizeH="0" baseline="0" dirty="0" err="1">
                <a:ln>
                  <a:noFill/>
                </a:ln>
                <a:solidFill>
                  <a:srgbClr val="000000"/>
                </a:solidFill>
                <a:effectLst/>
                <a:latin typeface="Tahoma" pitchFamily="34" charset="0"/>
                <a:cs typeface="Tahoma" pitchFamily="34" charset="0"/>
              </a:rPr>
              <a:t>etc</a:t>
            </a:r>
            <a:r>
              <a:rPr kumimoji="0" lang="es-AR" sz="1200" b="0" i="0" u="none" strike="noStrike" cap="none" normalizeH="0" baseline="0" dirty="0">
                <a:ln>
                  <a:noFill/>
                </a:ln>
                <a:solidFill>
                  <a:srgbClr val="000000"/>
                </a:solidFill>
                <a:effectLst/>
                <a:latin typeface="Tahoma" pitchFamily="34" charset="0"/>
                <a:cs typeface="Tahoma" pitchFamily="34" charset="0"/>
              </a:rPr>
              <a:t>,.. No debemos obsesionarnos con la  lógica de la elección, aunque hay que intentar razonar muy bien el porqué de cada elección.</a:t>
            </a:r>
            <a:endParaRPr lang="es-AR" dirty="0"/>
          </a:p>
        </p:txBody>
      </p:sp>
      <p:sp>
        <p:nvSpPr>
          <p:cNvPr id="4" name="3 Marcador de número de diapositiva"/>
          <p:cNvSpPr>
            <a:spLocks noGrp="1"/>
          </p:cNvSpPr>
          <p:nvPr>
            <p:ph type="sldNum" sz="quarter" idx="10"/>
          </p:nvPr>
        </p:nvSpPr>
        <p:spPr/>
        <p:txBody>
          <a:bodyPr/>
          <a:lstStyle/>
          <a:p>
            <a:fld id="{CEE80CA8-F165-4049-917C-36B1C17BF4CB}" type="slidenum">
              <a:rPr lang="es-AR" smtClean="0"/>
              <a:pPr/>
              <a:t>32</a:t>
            </a:fld>
            <a:endParaRPr lang="es-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lang="es-AR" dirty="0"/>
              <a:t>Conservar primeramente todo aquello que permita la </a:t>
            </a:r>
          </a:p>
          <a:p>
            <a:pPr marL="0" marR="0" lvl="0" indent="0" algn="just" defTabSz="914400" rtl="0" eaLnBrk="1" fontAlgn="base" latinLnBrk="0" hangingPunct="1">
              <a:lnSpc>
                <a:spcPct val="100000"/>
              </a:lnSpc>
              <a:spcBef>
                <a:spcPct val="0"/>
              </a:spcBef>
              <a:spcAft>
                <a:spcPct val="0"/>
              </a:spcAft>
              <a:buClrTx/>
              <a:buSzTx/>
              <a:buFontTx/>
              <a:buNone/>
              <a:tabLst/>
            </a:pPr>
            <a:r>
              <a:rPr lang="es-AR" b="1" dirty="0"/>
              <a:t>señalización a los aviones</a:t>
            </a:r>
            <a:r>
              <a:rPr lang="es-AR" dirty="0"/>
              <a:t>: </a:t>
            </a:r>
          </a:p>
          <a:p>
            <a:pPr marL="0" marR="0" lvl="0" indent="0" algn="just" defTabSz="914400" rtl="0" eaLnBrk="1" fontAlgn="base" latinLnBrk="0" hangingPunct="1">
              <a:lnSpc>
                <a:spcPct val="100000"/>
              </a:lnSpc>
              <a:spcBef>
                <a:spcPct val="0"/>
              </a:spcBef>
              <a:spcAft>
                <a:spcPct val="0"/>
              </a:spcAft>
              <a:buClrTx/>
              <a:buSzTx/>
              <a:buFontTx/>
              <a:buNone/>
              <a:tabLst/>
            </a:pPr>
            <a:r>
              <a:rPr lang="es-AR" dirty="0"/>
              <a:t>• Espejo • Un paracaídas extendido</a:t>
            </a:r>
          </a:p>
          <a:p>
            <a:pPr marL="0" marR="0" lvl="0" indent="0" algn="just" defTabSz="914400" rtl="0" eaLnBrk="1" fontAlgn="base" latinLnBrk="0" hangingPunct="1">
              <a:lnSpc>
                <a:spcPct val="100000"/>
              </a:lnSpc>
              <a:spcBef>
                <a:spcPct val="0"/>
              </a:spcBef>
              <a:spcAft>
                <a:spcPct val="0"/>
              </a:spcAft>
              <a:buClrTx/>
              <a:buSzTx/>
              <a:buFontTx/>
              <a:buNone/>
              <a:tabLst/>
            </a:pPr>
            <a:r>
              <a:rPr lang="es-AR" dirty="0"/>
              <a:t> </a:t>
            </a:r>
            <a:r>
              <a:rPr lang="es-AR" b="1" dirty="0"/>
              <a:t>Algo con que hacer fuego </a:t>
            </a:r>
          </a:p>
          <a:p>
            <a:pPr marL="0" marR="0" lvl="0" indent="0" algn="just" defTabSz="914400" rtl="0" eaLnBrk="1" fontAlgn="base" latinLnBrk="0" hangingPunct="1">
              <a:lnSpc>
                <a:spcPct val="100000"/>
              </a:lnSpc>
              <a:spcBef>
                <a:spcPct val="0"/>
              </a:spcBef>
              <a:spcAft>
                <a:spcPct val="0"/>
              </a:spcAft>
              <a:buClrTx/>
              <a:buSzTx/>
              <a:buFontTx/>
              <a:buNone/>
              <a:tabLst/>
            </a:pPr>
            <a:r>
              <a:rPr lang="es-AR" dirty="0"/>
              <a:t>• Mechero • 5 kilos de carbón</a:t>
            </a:r>
          </a:p>
          <a:p>
            <a:pPr marL="0" marR="0" lvl="0" indent="0" algn="just" defTabSz="914400" rtl="0" eaLnBrk="1" fontAlgn="base" latinLnBrk="0" hangingPunct="1">
              <a:lnSpc>
                <a:spcPct val="100000"/>
              </a:lnSpc>
              <a:spcBef>
                <a:spcPct val="0"/>
              </a:spcBef>
              <a:spcAft>
                <a:spcPct val="0"/>
              </a:spcAft>
              <a:buClrTx/>
              <a:buSzTx/>
              <a:buFontTx/>
              <a:buNone/>
              <a:tabLst/>
            </a:pPr>
            <a:r>
              <a:rPr lang="es-AR" b="1" dirty="0"/>
              <a:t> Aquello con lo que sobrevivir</a:t>
            </a:r>
          </a:p>
          <a:p>
            <a:pPr marL="0" marR="0" lvl="0" indent="0" algn="just" defTabSz="914400" rtl="0" eaLnBrk="1" fontAlgn="base" latinLnBrk="0" hangingPunct="1">
              <a:lnSpc>
                <a:spcPct val="100000"/>
              </a:lnSpc>
              <a:spcBef>
                <a:spcPct val="0"/>
              </a:spcBef>
              <a:spcAft>
                <a:spcPct val="0"/>
              </a:spcAft>
              <a:buClrTx/>
              <a:buSzTx/>
              <a:buFontTx/>
              <a:buNone/>
              <a:tabLst/>
            </a:pPr>
            <a:r>
              <a:rPr lang="es-AR" dirty="0"/>
              <a:t> • Agua • Hilo de nylon y anzuelos (para pescar) </a:t>
            </a:r>
          </a:p>
          <a:p>
            <a:pPr marL="0" marR="0" lvl="0" indent="0" algn="just" defTabSz="914400" rtl="0" eaLnBrk="1" fontAlgn="base" latinLnBrk="0" hangingPunct="1">
              <a:lnSpc>
                <a:spcPct val="100000"/>
              </a:lnSpc>
              <a:spcBef>
                <a:spcPct val="0"/>
              </a:spcBef>
              <a:spcAft>
                <a:spcPct val="0"/>
              </a:spcAft>
              <a:buClrTx/>
              <a:buSzTx/>
              <a:buFontTx/>
              <a:buNone/>
              <a:tabLst/>
            </a:pPr>
            <a:r>
              <a:rPr lang="es-AR" b="1" dirty="0"/>
              <a:t>Algo con que curarse </a:t>
            </a:r>
          </a:p>
          <a:p>
            <a:pPr marL="0" marR="0" lvl="0" indent="0" algn="just" defTabSz="914400" rtl="0" eaLnBrk="1" fontAlgn="base" latinLnBrk="0" hangingPunct="1">
              <a:lnSpc>
                <a:spcPct val="100000"/>
              </a:lnSpc>
              <a:spcBef>
                <a:spcPct val="0"/>
              </a:spcBef>
              <a:spcAft>
                <a:spcPct val="0"/>
              </a:spcAft>
              <a:buClrTx/>
              <a:buSzTx/>
              <a:buFontTx/>
              <a:buNone/>
              <a:tabLst/>
            </a:pPr>
            <a:r>
              <a:rPr lang="es-AR" dirty="0"/>
              <a:t>• Botellas de whisky (alcohol)</a:t>
            </a:r>
          </a:p>
          <a:p>
            <a:pPr marL="0" marR="0" lvl="0" indent="0" algn="just" defTabSz="914400" rtl="0" eaLnBrk="1" fontAlgn="base" latinLnBrk="0" hangingPunct="1">
              <a:lnSpc>
                <a:spcPct val="100000"/>
              </a:lnSpc>
              <a:spcBef>
                <a:spcPct val="0"/>
              </a:spcBef>
              <a:spcAft>
                <a:spcPct val="0"/>
              </a:spcAft>
              <a:buClrTx/>
              <a:buSzTx/>
              <a:buFontTx/>
              <a:buNone/>
              <a:tabLst/>
            </a:pPr>
            <a:endParaRPr lang="es-AR" dirty="0"/>
          </a:p>
          <a:p>
            <a:pPr marL="0" marR="0" lvl="0" indent="0" algn="just" defTabSz="914400" rtl="0" eaLnBrk="1" fontAlgn="base" latinLnBrk="0" hangingPunct="1">
              <a:lnSpc>
                <a:spcPct val="100000"/>
              </a:lnSpc>
              <a:spcBef>
                <a:spcPct val="0"/>
              </a:spcBef>
              <a:spcAft>
                <a:spcPct val="0"/>
              </a:spcAft>
              <a:buClrTx/>
              <a:buSzTx/>
              <a:buFontTx/>
              <a:buNone/>
              <a:tabLst/>
            </a:pPr>
            <a:r>
              <a:rPr lang="es-AR" dirty="0"/>
              <a:t> El resto de objetos no son relevantes. Mg. Juan José Kaneko Aguilar - UCV, 20</a:t>
            </a:r>
          </a:p>
        </p:txBody>
      </p:sp>
      <p:sp>
        <p:nvSpPr>
          <p:cNvPr id="4" name="3 Marcador de número de diapositiva"/>
          <p:cNvSpPr>
            <a:spLocks noGrp="1"/>
          </p:cNvSpPr>
          <p:nvPr>
            <p:ph type="sldNum" sz="quarter" idx="10"/>
          </p:nvPr>
        </p:nvSpPr>
        <p:spPr/>
        <p:txBody>
          <a:bodyPr/>
          <a:lstStyle/>
          <a:p>
            <a:fld id="{CEE80CA8-F165-4049-917C-36B1C17BF4CB}" type="slidenum">
              <a:rPr lang="es-AR" smtClean="0"/>
              <a:pPr/>
              <a:t>33</a:t>
            </a:fld>
            <a:endParaRPr lang="es-AR"/>
          </a:p>
        </p:txBody>
      </p:sp>
    </p:spTree>
    <p:extLst>
      <p:ext uri="{BB962C8B-B14F-4D97-AF65-F5344CB8AC3E}">
        <p14:creationId xmlns:p14="http://schemas.microsoft.com/office/powerpoint/2010/main" val="17655509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lnSpcReduction="10000"/>
          </a:bodyPr>
          <a:lstStyle/>
          <a:p>
            <a:r>
              <a:rPr lang="es-AR" sz="1200" b="1" i="0" kern="1200" dirty="0">
                <a:solidFill>
                  <a:schemeClr val="tx1"/>
                </a:solidFill>
                <a:latin typeface="+mn-lt"/>
                <a:ea typeface="+mn-ea"/>
                <a:cs typeface="+mn-cs"/>
              </a:rPr>
              <a:t>Qué es una entrevista grupal</a:t>
            </a:r>
          </a:p>
          <a:p>
            <a:r>
              <a:rPr lang="es-AR" sz="1200" b="0" i="0" kern="1200" dirty="0">
                <a:solidFill>
                  <a:schemeClr val="tx1"/>
                </a:solidFill>
                <a:latin typeface="+mn-lt"/>
                <a:ea typeface="+mn-ea"/>
                <a:cs typeface="+mn-cs"/>
              </a:rPr>
              <a:t>Las entrevistas de trabajo grupales son uno de los métodos de evaluación para la selección de personal complementarios a las entrevistas individuales. Una entrevista grupal se </a:t>
            </a:r>
            <a:r>
              <a:rPr lang="es-AR" sz="1200" b="0" i="0" kern="1200" dirty="0" err="1">
                <a:solidFill>
                  <a:schemeClr val="tx1"/>
                </a:solidFill>
                <a:latin typeface="+mn-lt"/>
                <a:ea typeface="+mn-ea"/>
                <a:cs typeface="+mn-cs"/>
              </a:rPr>
              <a:t>evalua</a:t>
            </a:r>
            <a:r>
              <a:rPr lang="es-AR" sz="1200" b="0" i="0" kern="1200" dirty="0">
                <a:solidFill>
                  <a:schemeClr val="tx1"/>
                </a:solidFill>
                <a:latin typeface="+mn-lt"/>
                <a:ea typeface="+mn-ea"/>
                <a:cs typeface="+mn-cs"/>
              </a:rPr>
              <a:t> la  conducta, sus competencias y sus habilidades en un contexto práctico y social.</a:t>
            </a:r>
          </a:p>
          <a:p>
            <a:r>
              <a:rPr lang="es-AR" sz="1200" b="0" i="0" kern="1200" dirty="0">
                <a:solidFill>
                  <a:schemeClr val="tx1"/>
                </a:solidFill>
                <a:latin typeface="+mn-lt"/>
                <a:ea typeface="+mn-ea"/>
                <a:cs typeface="+mn-cs"/>
              </a:rPr>
              <a:t>Las entrevistas grupales </a:t>
            </a:r>
            <a:r>
              <a:rPr lang="es-AR" sz="1200" b="0" i="0" kern="1200" dirty="0" err="1">
                <a:solidFill>
                  <a:schemeClr val="tx1"/>
                </a:solidFill>
                <a:latin typeface="+mn-lt"/>
                <a:ea typeface="+mn-ea"/>
                <a:cs typeface="+mn-cs"/>
              </a:rPr>
              <a:t>permiten:</a:t>
            </a:r>
            <a:r>
              <a:rPr lang="es-AR" sz="1200" b="1" i="0" kern="1200" dirty="0" err="1">
                <a:solidFill>
                  <a:schemeClr val="tx1"/>
                </a:solidFill>
                <a:latin typeface="+mn-lt"/>
                <a:ea typeface="+mn-ea"/>
                <a:cs typeface="+mn-cs"/>
              </a:rPr>
              <a:t>Evaluar</a:t>
            </a:r>
            <a:r>
              <a:rPr lang="es-AR" sz="1200" b="1" i="0" kern="1200" dirty="0">
                <a:solidFill>
                  <a:schemeClr val="tx1"/>
                </a:solidFill>
                <a:latin typeface="+mn-lt"/>
                <a:ea typeface="+mn-ea"/>
                <a:cs typeface="+mn-cs"/>
              </a:rPr>
              <a:t> mayor cantidad de candidatos/as, Observar al participante en un contexto más natural con </a:t>
            </a:r>
            <a:r>
              <a:rPr lang="es-AR" sz="1200" b="0" i="0" kern="1200" dirty="0">
                <a:solidFill>
                  <a:schemeClr val="tx1"/>
                </a:solidFill>
                <a:latin typeface="+mn-lt"/>
                <a:ea typeface="+mn-ea"/>
                <a:cs typeface="+mn-cs"/>
              </a:rPr>
              <a:t> juegos o desafíos, se utilizan para fomentar que los candidatos pierdan el foco del proceso en sí, mostrando su verdadero </a:t>
            </a:r>
            <a:r>
              <a:rPr lang="es-AR" sz="1200" b="0" i="1" kern="1200" dirty="0">
                <a:solidFill>
                  <a:schemeClr val="tx1"/>
                </a:solidFill>
                <a:latin typeface="+mn-lt"/>
                <a:ea typeface="+mn-ea"/>
                <a:cs typeface="+mn-cs"/>
              </a:rPr>
              <a:t>yo</a:t>
            </a:r>
            <a:r>
              <a:rPr lang="es-AR" sz="1200" b="0" i="0" kern="1200" dirty="0">
                <a:solidFill>
                  <a:schemeClr val="tx1"/>
                </a:solidFill>
                <a:latin typeface="+mn-lt"/>
                <a:ea typeface="+mn-ea"/>
                <a:cs typeface="+mn-cs"/>
              </a:rPr>
              <a:t>. </a:t>
            </a:r>
            <a:r>
              <a:rPr lang="es-AR" sz="1200" b="1" i="0" kern="1200" dirty="0">
                <a:solidFill>
                  <a:schemeClr val="tx1"/>
                </a:solidFill>
                <a:latin typeface="+mn-lt"/>
                <a:ea typeface="+mn-ea"/>
                <a:cs typeface="+mn-cs"/>
              </a:rPr>
              <a:t>Evaluar habilidades blandas y sociales </a:t>
            </a:r>
            <a:r>
              <a:rPr lang="es-AR" sz="1200" b="0" i="0" kern="1200" dirty="0">
                <a:solidFill>
                  <a:schemeClr val="tx1"/>
                </a:solidFill>
                <a:latin typeface="+mn-lt"/>
                <a:ea typeface="+mn-ea"/>
                <a:cs typeface="+mn-cs"/>
              </a:rPr>
              <a:t>No se conoce a una persona de verdad hasta que no se la observa interactuando con otras personas.</a:t>
            </a:r>
          </a:p>
          <a:p>
            <a:endParaRPr lang="es-AR" sz="1200" b="0" i="0" kern="1200" dirty="0">
              <a:solidFill>
                <a:schemeClr val="tx1"/>
              </a:solidFill>
              <a:latin typeface="+mn-lt"/>
              <a:ea typeface="+mn-ea"/>
              <a:cs typeface="+mn-cs"/>
            </a:endParaRPr>
          </a:p>
          <a:p>
            <a:r>
              <a:rPr lang="es-AR" i="1" dirty="0"/>
              <a:t>¿</a:t>
            </a:r>
            <a:r>
              <a:rPr lang="es-AR" b="1" i="1" dirty="0"/>
              <a:t>Has tenido alguna situación en la que hayas tenido que resolver un asunto en grupo?</a:t>
            </a:r>
            <a:endParaRPr lang="es-AR" b="1" dirty="0"/>
          </a:p>
          <a:p>
            <a:r>
              <a:rPr lang="es-AR" i="1" dirty="0"/>
              <a:t>¿</a:t>
            </a:r>
            <a:r>
              <a:rPr lang="es-AR" b="1" i="1" dirty="0"/>
              <a:t>Cuándo fue la última vez que pediste ayuda y porque?</a:t>
            </a:r>
            <a:endParaRPr lang="es-AR" b="1" dirty="0"/>
          </a:p>
          <a:p>
            <a:r>
              <a:rPr lang="es-AR" i="1" dirty="0"/>
              <a:t>¿</a:t>
            </a:r>
            <a:r>
              <a:rPr lang="es-AR" b="1" i="1" dirty="0"/>
              <a:t>Qué tipo de comunicación prefieres? ¿Verbal o escrita?</a:t>
            </a:r>
            <a:endParaRPr lang="es-AR" b="1" dirty="0"/>
          </a:p>
          <a:p>
            <a:r>
              <a:rPr lang="es-AR" i="1" dirty="0"/>
              <a:t>¿Cómo </a:t>
            </a:r>
            <a:r>
              <a:rPr lang="es-AR" b="1" i="1" dirty="0"/>
              <a:t>reaccionarías frente a una decisión de tu equipo con la que no estás de acuerdo?</a:t>
            </a:r>
            <a:endParaRPr lang="es-AR" b="1" dirty="0"/>
          </a:p>
          <a:p>
            <a:r>
              <a:rPr lang="es-AR" b="1" i="1" dirty="0"/>
              <a:t>¿Qué esperas de un líder?</a:t>
            </a:r>
            <a:endParaRPr lang="es-AR" b="1" dirty="0"/>
          </a:p>
          <a:p>
            <a:r>
              <a:rPr lang="es-AR" i="1" dirty="0"/>
              <a:t>¿</a:t>
            </a:r>
            <a:r>
              <a:rPr lang="es-AR" b="1" i="1" dirty="0"/>
              <a:t>Has tenido alguna dificultad durante tu carrera?, ¿Cuál ha sido?, ¿Has hecho algo por superarla?</a:t>
            </a:r>
            <a:endParaRPr lang="es-AR" b="1" dirty="0"/>
          </a:p>
          <a:p>
            <a:endParaRPr lang="es-AR" sz="1200" b="0" i="0" kern="1200" dirty="0">
              <a:solidFill>
                <a:schemeClr val="tx1"/>
              </a:solidFill>
              <a:latin typeface="+mn-lt"/>
              <a:ea typeface="+mn-ea"/>
              <a:cs typeface="+mn-cs"/>
            </a:endParaRPr>
          </a:p>
          <a:p>
            <a:endParaRPr lang="es-AR" sz="1200" b="0" i="0" kern="1200" dirty="0">
              <a:solidFill>
                <a:schemeClr val="tx1"/>
              </a:solidFill>
              <a:latin typeface="+mn-lt"/>
              <a:ea typeface="+mn-ea"/>
              <a:cs typeface="+mn-cs"/>
            </a:endParaRPr>
          </a:p>
          <a:p>
            <a:pPr marL="0" marR="0" lvl="0" indent="0" algn="just" defTabSz="914400" rtl="0" eaLnBrk="1" fontAlgn="base" latinLnBrk="0" hangingPunct="1">
              <a:lnSpc>
                <a:spcPct val="100000"/>
              </a:lnSpc>
              <a:spcBef>
                <a:spcPct val="0"/>
              </a:spcBef>
              <a:spcAft>
                <a:spcPct val="0"/>
              </a:spcAft>
              <a:buClrTx/>
              <a:buSzTx/>
              <a:buFontTx/>
              <a:buNone/>
              <a:tabLst/>
            </a:pPr>
            <a:endParaRPr lang="es-AR" dirty="0"/>
          </a:p>
        </p:txBody>
      </p:sp>
      <p:sp>
        <p:nvSpPr>
          <p:cNvPr id="4" name="3 Marcador de número de diapositiva"/>
          <p:cNvSpPr>
            <a:spLocks noGrp="1"/>
          </p:cNvSpPr>
          <p:nvPr>
            <p:ph type="sldNum" sz="quarter" idx="10"/>
          </p:nvPr>
        </p:nvSpPr>
        <p:spPr/>
        <p:txBody>
          <a:bodyPr/>
          <a:lstStyle/>
          <a:p>
            <a:fld id="{CEE80CA8-F165-4049-917C-36B1C17BF4CB}" type="slidenum">
              <a:rPr lang="es-AR" smtClean="0"/>
              <a:pPr/>
              <a:t>34</a:t>
            </a:fld>
            <a:endParaRPr lang="es-AR"/>
          </a:p>
        </p:txBody>
      </p:sp>
    </p:spTree>
    <p:extLst>
      <p:ext uri="{BB962C8B-B14F-4D97-AF65-F5344CB8AC3E}">
        <p14:creationId xmlns:p14="http://schemas.microsoft.com/office/powerpoint/2010/main" val="37572079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err="1"/>
              <a:t>Mindfulnes</a:t>
            </a:r>
            <a:r>
              <a:rPr lang="es-AR" dirty="0"/>
              <a:t>: entrenar a la menta para el momento presente</a:t>
            </a:r>
          </a:p>
          <a:p>
            <a:r>
              <a:rPr lang="es-AR" dirty="0"/>
              <a:t>Coaching: </a:t>
            </a:r>
            <a:r>
              <a:rPr lang="es-AR" b="1" dirty="0"/>
              <a:t>orientada a mejorar el desempeño de una persona para alcanzar su máximo potencial</a:t>
            </a:r>
            <a:r>
              <a:rPr lang="es-AR" dirty="0"/>
              <a:t>. </a:t>
            </a:r>
            <a:r>
              <a:rPr lang="es-AR" b="0" i="0" dirty="0">
                <a:solidFill>
                  <a:srgbClr val="000000"/>
                </a:solidFill>
                <a:effectLst/>
                <a:latin typeface="Verdana" panose="020B0604030504040204" pitchFamily="34" charset="0"/>
              </a:rPr>
              <a:t>El coaching ontológico ayuda a las personas a tomar conciencia de qué tipo de observador está siendo ante la vida, para, desde ahí, entender desde dónde actúa. Y, una vez que la persona es consciente de ello, se busca el </a:t>
            </a:r>
            <a:r>
              <a:rPr lang="es-AR" b="1" i="0" dirty="0">
                <a:solidFill>
                  <a:srgbClr val="000000"/>
                </a:solidFill>
                <a:effectLst/>
                <a:latin typeface="Verdana" panose="020B0604030504040204" pitchFamily="34" charset="0"/>
              </a:rPr>
              <a:t>cambio de observador</a:t>
            </a:r>
            <a:r>
              <a:rPr lang="es-AR" b="0" i="0" dirty="0">
                <a:solidFill>
                  <a:srgbClr val="000000"/>
                </a:solidFill>
                <a:effectLst/>
                <a:latin typeface="Verdana" panose="020B0604030504040204" pitchFamily="34" charset="0"/>
              </a:rPr>
              <a:t>, es decir, se busca que </a:t>
            </a:r>
            <a:r>
              <a:rPr lang="es-AR" b="1" i="0" dirty="0">
                <a:solidFill>
                  <a:srgbClr val="000000"/>
                </a:solidFill>
                <a:effectLst/>
                <a:latin typeface="Verdana" panose="020B0604030504040204" pitchFamily="34" charset="0"/>
              </a:rPr>
              <a:t>pueda ver las cosas, el mundo, desde un punto de vista diferente</a:t>
            </a:r>
            <a:r>
              <a:rPr lang="es-AR" b="0" i="0" dirty="0">
                <a:solidFill>
                  <a:srgbClr val="000000"/>
                </a:solidFill>
                <a:effectLst/>
                <a:latin typeface="Verdana" panose="020B0604030504040204" pitchFamily="34" charset="0"/>
              </a:rPr>
              <a:t>. A partir de ahí, </a:t>
            </a:r>
            <a:r>
              <a:rPr lang="es-AR" b="1" i="0" dirty="0">
                <a:solidFill>
                  <a:srgbClr val="000000"/>
                </a:solidFill>
                <a:effectLst/>
                <a:latin typeface="Verdana" panose="020B0604030504040204" pitchFamily="34" charset="0"/>
              </a:rPr>
              <a:t>podrá ver posibilidades que antes no veía, y podrá empezar a actuar de manera diferente a como lo venía haciendo</a:t>
            </a:r>
            <a:r>
              <a:rPr lang="es-AR" b="0" i="0" dirty="0">
                <a:solidFill>
                  <a:srgbClr val="000000"/>
                </a:solidFill>
                <a:effectLst/>
                <a:latin typeface="Verdana" panose="020B0604030504040204" pitchFamily="34" charset="0"/>
              </a:rPr>
              <a:t>. Y, por tanto, al llevar a cabo acciones diferentes, acabará obteniendo resultados diferentes, que es lo que buscaba</a:t>
            </a:r>
            <a:endParaRPr lang="es-AR" dirty="0"/>
          </a:p>
          <a:p>
            <a:r>
              <a:rPr lang="es-AR" dirty="0"/>
              <a:t>Neurociencia, </a:t>
            </a:r>
          </a:p>
          <a:p>
            <a:r>
              <a:rPr lang="es-AR" dirty="0"/>
              <a:t>Experiencia diaria</a:t>
            </a:r>
          </a:p>
          <a:p>
            <a:r>
              <a:rPr lang="es-AR" dirty="0" err="1"/>
              <a:t>Pnl</a:t>
            </a:r>
            <a:r>
              <a:rPr lang="es-AR" dirty="0"/>
              <a:t> (programa neurolingüística) </a:t>
            </a:r>
            <a:r>
              <a:rPr lang="es-AR" b="1" i="0" dirty="0">
                <a:solidFill>
                  <a:srgbClr val="202124"/>
                </a:solidFill>
                <a:effectLst/>
                <a:latin typeface="arial" panose="020B0604020202020204" pitchFamily="34" charset="0"/>
              </a:rPr>
              <a:t>PNL se encarga del estudio de la conducta humana</a:t>
            </a:r>
            <a:r>
              <a:rPr lang="es-AR" b="0" i="0" dirty="0">
                <a:solidFill>
                  <a:srgbClr val="202124"/>
                </a:solidFill>
                <a:effectLst/>
                <a:latin typeface="arial" panose="020B0604020202020204" pitchFamily="34" charset="0"/>
              </a:rPr>
              <a:t>, centrándose en la </a:t>
            </a:r>
            <a:r>
              <a:rPr lang="es-AR" b="1" i="0" dirty="0">
                <a:solidFill>
                  <a:srgbClr val="202124"/>
                </a:solidFill>
                <a:effectLst/>
                <a:latin typeface="arial" panose="020B0604020202020204" pitchFamily="34" charset="0"/>
              </a:rPr>
              <a:t>comprensión de los procesos mentales y emocionales</a:t>
            </a:r>
            <a:endParaRPr lang="es-AR" b="1" dirty="0"/>
          </a:p>
          <a:p>
            <a:endParaRPr lang="es-AR" dirty="0"/>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35</a:t>
            </a:fld>
            <a:endParaRPr lang="es-AR"/>
          </a:p>
        </p:txBody>
      </p:sp>
    </p:spTree>
    <p:extLst>
      <p:ext uri="{BB962C8B-B14F-4D97-AF65-F5344CB8AC3E}">
        <p14:creationId xmlns:p14="http://schemas.microsoft.com/office/powerpoint/2010/main" val="1541063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0C0DB49F-D37E-4493-9C3B-1F6B9AA51A77}" type="slidenum">
              <a:rPr lang="es-AR" smtClean="0"/>
              <a:t>3</a:t>
            </a:fld>
            <a:endParaRPr lang="es-AR"/>
          </a:p>
        </p:txBody>
      </p:sp>
    </p:spTree>
    <p:extLst>
      <p:ext uri="{BB962C8B-B14F-4D97-AF65-F5344CB8AC3E}">
        <p14:creationId xmlns:p14="http://schemas.microsoft.com/office/powerpoint/2010/main" val="5679005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CEE80CA8-F165-4049-917C-36B1C17BF4CB}" type="slidenum">
              <a:rPr lang="es-AR" smtClean="0"/>
              <a:pPr/>
              <a:t>36</a:t>
            </a:fld>
            <a:endParaRPr lang="es-AR"/>
          </a:p>
        </p:txBody>
      </p:sp>
    </p:spTree>
    <p:extLst>
      <p:ext uri="{BB962C8B-B14F-4D97-AF65-F5344CB8AC3E}">
        <p14:creationId xmlns:p14="http://schemas.microsoft.com/office/powerpoint/2010/main" val="41551485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0C0DB49F-D37E-4493-9C3B-1F6B9AA51A77}" type="slidenum">
              <a:rPr lang="es-AR" smtClean="0"/>
              <a:t>4</a:t>
            </a:fld>
            <a:endParaRPr lang="es-AR"/>
          </a:p>
        </p:txBody>
      </p:sp>
    </p:spTree>
    <p:extLst>
      <p:ext uri="{BB962C8B-B14F-4D97-AF65-F5344CB8AC3E}">
        <p14:creationId xmlns:p14="http://schemas.microsoft.com/office/powerpoint/2010/main" val="3034662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t>
            </a:r>
            <a:endParaRPr lang="es-AR" dirty="0"/>
          </a:p>
        </p:txBody>
      </p:sp>
      <p:sp>
        <p:nvSpPr>
          <p:cNvPr id="4" name="Marcador de número de diapositiva 3"/>
          <p:cNvSpPr>
            <a:spLocks noGrp="1"/>
          </p:cNvSpPr>
          <p:nvPr>
            <p:ph type="sldNum" sz="quarter" idx="5"/>
          </p:nvPr>
        </p:nvSpPr>
        <p:spPr/>
        <p:txBody>
          <a:bodyPr/>
          <a:lstStyle/>
          <a:p>
            <a:fld id="{0C0DB49F-D37E-4493-9C3B-1F6B9AA51A77}" type="slidenum">
              <a:rPr lang="es-AR" smtClean="0"/>
              <a:t>5</a:t>
            </a:fld>
            <a:endParaRPr lang="es-AR"/>
          </a:p>
        </p:txBody>
      </p:sp>
    </p:spTree>
    <p:extLst>
      <p:ext uri="{BB962C8B-B14F-4D97-AF65-F5344CB8AC3E}">
        <p14:creationId xmlns:p14="http://schemas.microsoft.com/office/powerpoint/2010/main" val="1556788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0C0DB49F-D37E-4493-9C3B-1F6B9AA51A77}" type="slidenum">
              <a:rPr lang="es-AR" smtClean="0"/>
              <a:t>6</a:t>
            </a:fld>
            <a:endParaRPr lang="es-AR"/>
          </a:p>
        </p:txBody>
      </p:sp>
    </p:spTree>
    <p:extLst>
      <p:ext uri="{BB962C8B-B14F-4D97-AF65-F5344CB8AC3E}">
        <p14:creationId xmlns:p14="http://schemas.microsoft.com/office/powerpoint/2010/main" val="9649925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0C0DB49F-D37E-4493-9C3B-1F6B9AA51A77}" type="slidenum">
              <a:rPr lang="es-AR" smtClean="0"/>
              <a:t>7</a:t>
            </a:fld>
            <a:endParaRPr lang="es-AR"/>
          </a:p>
        </p:txBody>
      </p:sp>
    </p:spTree>
    <p:extLst>
      <p:ext uri="{BB962C8B-B14F-4D97-AF65-F5344CB8AC3E}">
        <p14:creationId xmlns:p14="http://schemas.microsoft.com/office/powerpoint/2010/main" val="812609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0C0DB49F-D37E-4493-9C3B-1F6B9AA51A77}" type="slidenum">
              <a:rPr lang="es-AR" smtClean="0"/>
              <a:t>8</a:t>
            </a:fld>
            <a:endParaRPr lang="es-AR"/>
          </a:p>
        </p:txBody>
      </p:sp>
    </p:spTree>
    <p:extLst>
      <p:ext uri="{BB962C8B-B14F-4D97-AF65-F5344CB8AC3E}">
        <p14:creationId xmlns:p14="http://schemas.microsoft.com/office/powerpoint/2010/main" val="5752744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0C0DB49F-D37E-4493-9C3B-1F6B9AA51A77}" type="slidenum">
              <a:rPr lang="es-AR" smtClean="0"/>
              <a:t>9</a:t>
            </a:fld>
            <a:endParaRPr lang="es-AR"/>
          </a:p>
        </p:txBody>
      </p:sp>
    </p:spTree>
    <p:extLst>
      <p:ext uri="{BB962C8B-B14F-4D97-AF65-F5344CB8AC3E}">
        <p14:creationId xmlns:p14="http://schemas.microsoft.com/office/powerpoint/2010/main" val="15030138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s-ES"/>
              <a:t>Haga clic para modificar el estilo de título del patrón</a:t>
            </a:r>
            <a:endParaRPr lang="es-AR"/>
          </a:p>
        </p:txBody>
      </p:sp>
      <p:sp>
        <p:nvSpPr>
          <p:cNvPr id="3" name="Subtítulo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AR"/>
          </a:p>
        </p:txBody>
      </p:sp>
      <p:sp>
        <p:nvSpPr>
          <p:cNvPr id="4" name="Marcador de fecha 3"/>
          <p:cNvSpPr>
            <a:spLocks noGrp="1"/>
          </p:cNvSpPr>
          <p:nvPr>
            <p:ph type="dt" sz="half" idx="10"/>
          </p:nvPr>
        </p:nvSpPr>
        <p:spPr>
          <a:xfrm>
            <a:off x="838200" y="6356350"/>
            <a:ext cx="2743200" cy="365125"/>
          </a:xfrm>
          <a:prstGeom prst="rect">
            <a:avLst/>
          </a:prstGeom>
        </p:spPr>
        <p:txBody>
          <a:bodyPr/>
          <a:lstStyle/>
          <a:p>
            <a:fld id="{4751C8E9-9131-4C3F-BA08-86B847AD0152}" type="datetimeFigureOut">
              <a:rPr lang="es-AR" smtClean="0"/>
              <a:pPr/>
              <a:t>21/11/2023</a:t>
            </a:fld>
            <a:endParaRPr lang="es-AR"/>
          </a:p>
        </p:txBody>
      </p:sp>
      <p:sp>
        <p:nvSpPr>
          <p:cNvPr id="5" name="Marcador de pie de página 4"/>
          <p:cNvSpPr>
            <a:spLocks noGrp="1"/>
          </p:cNvSpPr>
          <p:nvPr>
            <p:ph type="ftr" sz="quarter" idx="11"/>
          </p:nvPr>
        </p:nvSpPr>
        <p:spPr>
          <a:xfrm>
            <a:off x="4038600" y="6356350"/>
            <a:ext cx="4114800" cy="365125"/>
          </a:xfrm>
          <a:prstGeom prst="rect">
            <a:avLst/>
          </a:prstGeom>
        </p:spPr>
        <p:txBody>
          <a:bodyPr/>
          <a:lstStyle/>
          <a:p>
            <a:endParaRPr lang="es-AR"/>
          </a:p>
        </p:txBody>
      </p:sp>
      <p:sp>
        <p:nvSpPr>
          <p:cNvPr id="6" name="Marcador de número de diapositiva 5"/>
          <p:cNvSpPr>
            <a:spLocks noGrp="1"/>
          </p:cNvSpPr>
          <p:nvPr>
            <p:ph type="sldNum" sz="quarter" idx="12"/>
          </p:nvPr>
        </p:nvSpPr>
        <p:spPr>
          <a:xfrm>
            <a:off x="8610600" y="6356350"/>
            <a:ext cx="2743200" cy="365125"/>
          </a:xfrm>
          <a:prstGeom prst="rect">
            <a:avLst/>
          </a:prstGeom>
        </p:spPr>
        <p:txBody>
          <a:bodyPr/>
          <a:lstStyle/>
          <a:p>
            <a:fld id="{6722FF41-FAB2-46E7-9FD6-AD75F2E1885B}" type="slidenum">
              <a:rPr lang="es-AR" smtClean="0"/>
              <a:pPr/>
              <a:t>‹Nº›</a:t>
            </a:fld>
            <a:endParaRPr lang="es-AR"/>
          </a:p>
        </p:txBody>
      </p:sp>
    </p:spTree>
    <p:extLst>
      <p:ext uri="{BB962C8B-B14F-4D97-AF65-F5344CB8AC3E}">
        <p14:creationId xmlns:p14="http://schemas.microsoft.com/office/powerpoint/2010/main" val="1154406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1325563"/>
          </a:xfrm>
          <a:prstGeom prst="rect">
            <a:avLst/>
          </a:prstGeom>
        </p:spPr>
        <p:txBody>
          <a:bodyPr/>
          <a:lstStyle/>
          <a:p>
            <a:r>
              <a:rPr lang="es-ES"/>
              <a:t>Haga clic para modificar el estilo de título del patrón</a:t>
            </a:r>
            <a:endParaRPr lang="es-AR"/>
          </a:p>
        </p:txBody>
      </p:sp>
      <p:sp>
        <p:nvSpPr>
          <p:cNvPr id="3" name="Marcador de texto vertical 2"/>
          <p:cNvSpPr>
            <a:spLocks noGrp="1"/>
          </p:cNvSpPr>
          <p:nvPr>
            <p:ph type="body" orient="vert" idx="1"/>
          </p:nvPr>
        </p:nvSpPr>
        <p:spPr>
          <a:xfrm>
            <a:off x="838200" y="1825625"/>
            <a:ext cx="10515600" cy="4351338"/>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a:xfrm>
            <a:off x="838200" y="6356350"/>
            <a:ext cx="2743200" cy="365125"/>
          </a:xfrm>
          <a:prstGeom prst="rect">
            <a:avLst/>
          </a:prstGeom>
        </p:spPr>
        <p:txBody>
          <a:bodyPr/>
          <a:lstStyle/>
          <a:p>
            <a:fld id="{4751C8E9-9131-4C3F-BA08-86B847AD0152}" type="datetimeFigureOut">
              <a:rPr lang="es-AR" smtClean="0"/>
              <a:pPr/>
              <a:t>21/11/2023</a:t>
            </a:fld>
            <a:endParaRPr lang="es-AR"/>
          </a:p>
        </p:txBody>
      </p:sp>
      <p:sp>
        <p:nvSpPr>
          <p:cNvPr id="5" name="Marcador de pie de página 4"/>
          <p:cNvSpPr>
            <a:spLocks noGrp="1"/>
          </p:cNvSpPr>
          <p:nvPr>
            <p:ph type="ftr" sz="quarter" idx="11"/>
          </p:nvPr>
        </p:nvSpPr>
        <p:spPr>
          <a:xfrm>
            <a:off x="4038600" y="6356350"/>
            <a:ext cx="4114800" cy="365125"/>
          </a:xfrm>
          <a:prstGeom prst="rect">
            <a:avLst/>
          </a:prstGeom>
        </p:spPr>
        <p:txBody>
          <a:bodyPr/>
          <a:lstStyle/>
          <a:p>
            <a:endParaRPr lang="es-AR"/>
          </a:p>
        </p:txBody>
      </p:sp>
      <p:sp>
        <p:nvSpPr>
          <p:cNvPr id="6" name="Marcador de número de diapositiva 5"/>
          <p:cNvSpPr>
            <a:spLocks noGrp="1"/>
          </p:cNvSpPr>
          <p:nvPr>
            <p:ph type="sldNum" sz="quarter" idx="12"/>
          </p:nvPr>
        </p:nvSpPr>
        <p:spPr>
          <a:xfrm>
            <a:off x="8610600" y="6356350"/>
            <a:ext cx="2743200" cy="365125"/>
          </a:xfrm>
          <a:prstGeom prst="rect">
            <a:avLst/>
          </a:prstGeom>
        </p:spPr>
        <p:txBody>
          <a:bodyPr/>
          <a:lstStyle/>
          <a:p>
            <a:fld id="{6722FF41-FAB2-46E7-9FD6-AD75F2E1885B}" type="slidenum">
              <a:rPr lang="es-AR" smtClean="0"/>
              <a:pPr/>
              <a:t>‹Nº›</a:t>
            </a:fld>
            <a:endParaRPr lang="es-AR"/>
          </a:p>
        </p:txBody>
      </p:sp>
    </p:spTree>
    <p:extLst>
      <p:ext uri="{BB962C8B-B14F-4D97-AF65-F5344CB8AC3E}">
        <p14:creationId xmlns:p14="http://schemas.microsoft.com/office/powerpoint/2010/main" val="31036769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a:prstGeom prst="rect">
            <a:avLst/>
          </a:prstGeom>
        </p:spPr>
        <p:txBody>
          <a:bodyPr vert="eaVert"/>
          <a:lstStyle/>
          <a:p>
            <a:r>
              <a:rPr lang="es-ES"/>
              <a:t>Haga clic para modificar el estilo de título del patrón</a:t>
            </a:r>
            <a:endParaRPr lang="es-AR"/>
          </a:p>
        </p:txBody>
      </p:sp>
      <p:sp>
        <p:nvSpPr>
          <p:cNvPr id="3" name="Marcador de texto vertical 2"/>
          <p:cNvSpPr>
            <a:spLocks noGrp="1"/>
          </p:cNvSpPr>
          <p:nvPr>
            <p:ph type="body" orient="vert" idx="1"/>
          </p:nvPr>
        </p:nvSpPr>
        <p:spPr>
          <a:xfrm>
            <a:off x="838200" y="365125"/>
            <a:ext cx="7734300" cy="5811838"/>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a:xfrm>
            <a:off x="838200" y="6356350"/>
            <a:ext cx="2743200" cy="365125"/>
          </a:xfrm>
          <a:prstGeom prst="rect">
            <a:avLst/>
          </a:prstGeom>
        </p:spPr>
        <p:txBody>
          <a:bodyPr/>
          <a:lstStyle/>
          <a:p>
            <a:fld id="{4751C8E9-9131-4C3F-BA08-86B847AD0152}" type="datetimeFigureOut">
              <a:rPr lang="es-AR" smtClean="0"/>
              <a:pPr/>
              <a:t>21/11/2023</a:t>
            </a:fld>
            <a:endParaRPr lang="es-AR"/>
          </a:p>
        </p:txBody>
      </p:sp>
      <p:sp>
        <p:nvSpPr>
          <p:cNvPr id="5" name="Marcador de pie de página 4"/>
          <p:cNvSpPr>
            <a:spLocks noGrp="1"/>
          </p:cNvSpPr>
          <p:nvPr>
            <p:ph type="ftr" sz="quarter" idx="11"/>
          </p:nvPr>
        </p:nvSpPr>
        <p:spPr>
          <a:xfrm>
            <a:off x="4038600" y="6356350"/>
            <a:ext cx="4114800" cy="365125"/>
          </a:xfrm>
          <a:prstGeom prst="rect">
            <a:avLst/>
          </a:prstGeom>
        </p:spPr>
        <p:txBody>
          <a:bodyPr/>
          <a:lstStyle/>
          <a:p>
            <a:endParaRPr lang="es-AR"/>
          </a:p>
        </p:txBody>
      </p:sp>
      <p:sp>
        <p:nvSpPr>
          <p:cNvPr id="6" name="Marcador de número de diapositiva 5"/>
          <p:cNvSpPr>
            <a:spLocks noGrp="1"/>
          </p:cNvSpPr>
          <p:nvPr>
            <p:ph type="sldNum" sz="quarter" idx="12"/>
          </p:nvPr>
        </p:nvSpPr>
        <p:spPr>
          <a:xfrm>
            <a:off x="8610600" y="6356350"/>
            <a:ext cx="2743200" cy="365125"/>
          </a:xfrm>
          <a:prstGeom prst="rect">
            <a:avLst/>
          </a:prstGeom>
        </p:spPr>
        <p:txBody>
          <a:bodyPr/>
          <a:lstStyle/>
          <a:p>
            <a:fld id="{6722FF41-FAB2-46E7-9FD6-AD75F2E1885B}" type="slidenum">
              <a:rPr lang="es-AR" smtClean="0"/>
              <a:pPr/>
              <a:t>‹Nº›</a:t>
            </a:fld>
            <a:endParaRPr lang="es-AR"/>
          </a:p>
        </p:txBody>
      </p:sp>
    </p:spTree>
    <p:extLst>
      <p:ext uri="{BB962C8B-B14F-4D97-AF65-F5344CB8AC3E}">
        <p14:creationId xmlns:p14="http://schemas.microsoft.com/office/powerpoint/2010/main" val="1535500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1325563"/>
          </a:xfrm>
          <a:prstGeom prst="rect">
            <a:avLst/>
          </a:prstGeom>
        </p:spPr>
        <p:txBody>
          <a:bodyPr/>
          <a:lstStyle/>
          <a:p>
            <a:r>
              <a:rPr lang="es-ES"/>
              <a:t>Haga clic para modificar el estilo de título del patrón</a:t>
            </a:r>
            <a:endParaRPr lang="es-AR"/>
          </a:p>
        </p:txBody>
      </p:sp>
      <p:sp>
        <p:nvSpPr>
          <p:cNvPr id="3" name="Marcador de contenido 2"/>
          <p:cNvSpPr>
            <a:spLocks noGrp="1"/>
          </p:cNvSpPr>
          <p:nvPr>
            <p:ph idx="1"/>
          </p:nvPr>
        </p:nvSpPr>
        <p:spPr>
          <a:xfrm>
            <a:off x="838200" y="1825625"/>
            <a:ext cx="10515600" cy="4351338"/>
          </a:xfrm>
          <a:prstGeom prst="rect">
            <a:avLst/>
          </a:prstGeo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a:xfrm>
            <a:off x="838200" y="6356350"/>
            <a:ext cx="2743200" cy="365125"/>
          </a:xfrm>
          <a:prstGeom prst="rect">
            <a:avLst/>
          </a:prstGeom>
        </p:spPr>
        <p:txBody>
          <a:bodyPr/>
          <a:lstStyle/>
          <a:p>
            <a:fld id="{4751C8E9-9131-4C3F-BA08-86B847AD0152}" type="datetimeFigureOut">
              <a:rPr lang="es-AR" smtClean="0"/>
              <a:pPr/>
              <a:t>21/11/2023</a:t>
            </a:fld>
            <a:endParaRPr lang="es-AR"/>
          </a:p>
        </p:txBody>
      </p:sp>
      <p:sp>
        <p:nvSpPr>
          <p:cNvPr id="5" name="Marcador de pie de página 4"/>
          <p:cNvSpPr>
            <a:spLocks noGrp="1"/>
          </p:cNvSpPr>
          <p:nvPr>
            <p:ph type="ftr" sz="quarter" idx="11"/>
          </p:nvPr>
        </p:nvSpPr>
        <p:spPr>
          <a:xfrm>
            <a:off x="4038600" y="6356350"/>
            <a:ext cx="4114800" cy="365125"/>
          </a:xfrm>
          <a:prstGeom prst="rect">
            <a:avLst/>
          </a:prstGeom>
        </p:spPr>
        <p:txBody>
          <a:bodyPr/>
          <a:lstStyle/>
          <a:p>
            <a:endParaRPr lang="es-AR"/>
          </a:p>
        </p:txBody>
      </p:sp>
      <p:sp>
        <p:nvSpPr>
          <p:cNvPr id="6" name="Marcador de número de diapositiva 5"/>
          <p:cNvSpPr>
            <a:spLocks noGrp="1"/>
          </p:cNvSpPr>
          <p:nvPr>
            <p:ph type="sldNum" sz="quarter" idx="12"/>
          </p:nvPr>
        </p:nvSpPr>
        <p:spPr>
          <a:xfrm>
            <a:off x="8610600" y="6356350"/>
            <a:ext cx="2743200" cy="365125"/>
          </a:xfrm>
          <a:prstGeom prst="rect">
            <a:avLst/>
          </a:prstGeom>
        </p:spPr>
        <p:txBody>
          <a:bodyPr/>
          <a:lstStyle/>
          <a:p>
            <a:fld id="{6722FF41-FAB2-46E7-9FD6-AD75F2E1885B}" type="slidenum">
              <a:rPr lang="es-AR" smtClean="0"/>
              <a:pPr/>
              <a:t>‹Nº›</a:t>
            </a:fld>
            <a:endParaRPr lang="es-AR"/>
          </a:p>
        </p:txBody>
      </p:sp>
    </p:spTree>
    <p:extLst>
      <p:ext uri="{BB962C8B-B14F-4D97-AF65-F5344CB8AC3E}">
        <p14:creationId xmlns:p14="http://schemas.microsoft.com/office/powerpoint/2010/main" val="3202814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a:prstGeom prst="rect">
            <a:avLst/>
          </a:prstGeom>
        </p:spPr>
        <p:txBody>
          <a:bodyPr anchor="b"/>
          <a:lstStyle>
            <a:lvl1pPr>
              <a:defRPr sz="6000"/>
            </a:lvl1pPr>
          </a:lstStyle>
          <a:p>
            <a:r>
              <a:rPr lang="es-ES"/>
              <a:t>Haga clic para modificar el estilo de título del patrón</a:t>
            </a:r>
            <a:endParaRPr lang="es-AR"/>
          </a:p>
        </p:txBody>
      </p:sp>
      <p:sp>
        <p:nvSpPr>
          <p:cNvPr id="3" name="Marcador de texto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a:xfrm>
            <a:off x="838200" y="6356350"/>
            <a:ext cx="2743200" cy="365125"/>
          </a:xfrm>
          <a:prstGeom prst="rect">
            <a:avLst/>
          </a:prstGeom>
        </p:spPr>
        <p:txBody>
          <a:bodyPr/>
          <a:lstStyle/>
          <a:p>
            <a:fld id="{4751C8E9-9131-4C3F-BA08-86B847AD0152}" type="datetimeFigureOut">
              <a:rPr lang="es-AR" smtClean="0"/>
              <a:pPr/>
              <a:t>21/11/2023</a:t>
            </a:fld>
            <a:endParaRPr lang="es-AR"/>
          </a:p>
        </p:txBody>
      </p:sp>
      <p:sp>
        <p:nvSpPr>
          <p:cNvPr id="5" name="Marcador de pie de página 4"/>
          <p:cNvSpPr>
            <a:spLocks noGrp="1"/>
          </p:cNvSpPr>
          <p:nvPr>
            <p:ph type="ftr" sz="quarter" idx="11"/>
          </p:nvPr>
        </p:nvSpPr>
        <p:spPr>
          <a:xfrm>
            <a:off x="4038600" y="6356350"/>
            <a:ext cx="4114800" cy="365125"/>
          </a:xfrm>
          <a:prstGeom prst="rect">
            <a:avLst/>
          </a:prstGeom>
        </p:spPr>
        <p:txBody>
          <a:bodyPr/>
          <a:lstStyle/>
          <a:p>
            <a:endParaRPr lang="es-AR"/>
          </a:p>
        </p:txBody>
      </p:sp>
      <p:sp>
        <p:nvSpPr>
          <p:cNvPr id="6" name="Marcador de número de diapositiva 5"/>
          <p:cNvSpPr>
            <a:spLocks noGrp="1"/>
          </p:cNvSpPr>
          <p:nvPr>
            <p:ph type="sldNum" sz="quarter" idx="12"/>
          </p:nvPr>
        </p:nvSpPr>
        <p:spPr>
          <a:xfrm>
            <a:off x="8610600" y="6356350"/>
            <a:ext cx="2743200" cy="365125"/>
          </a:xfrm>
          <a:prstGeom prst="rect">
            <a:avLst/>
          </a:prstGeom>
        </p:spPr>
        <p:txBody>
          <a:bodyPr/>
          <a:lstStyle/>
          <a:p>
            <a:fld id="{6722FF41-FAB2-46E7-9FD6-AD75F2E1885B}" type="slidenum">
              <a:rPr lang="es-AR" smtClean="0"/>
              <a:pPr/>
              <a:t>‹Nº›</a:t>
            </a:fld>
            <a:endParaRPr lang="es-AR"/>
          </a:p>
        </p:txBody>
      </p:sp>
    </p:spTree>
    <p:extLst>
      <p:ext uri="{BB962C8B-B14F-4D97-AF65-F5344CB8AC3E}">
        <p14:creationId xmlns:p14="http://schemas.microsoft.com/office/powerpoint/2010/main" val="2418189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1325563"/>
          </a:xfrm>
          <a:prstGeom prst="rect">
            <a:avLst/>
          </a:prstGeom>
        </p:spPr>
        <p:txBody>
          <a:bodyPr/>
          <a:lstStyle/>
          <a:p>
            <a:r>
              <a:rPr lang="es-ES"/>
              <a:t>Haga clic para modificar el estilo de título del patrón</a:t>
            </a:r>
            <a:endParaRPr lang="es-AR"/>
          </a:p>
        </p:txBody>
      </p:sp>
      <p:sp>
        <p:nvSpPr>
          <p:cNvPr id="3" name="Marcador de contenido 2"/>
          <p:cNvSpPr>
            <a:spLocks noGrp="1"/>
          </p:cNvSpPr>
          <p:nvPr>
            <p:ph sz="half" idx="1"/>
          </p:nvPr>
        </p:nvSpPr>
        <p:spPr>
          <a:xfrm>
            <a:off x="838200" y="1825625"/>
            <a:ext cx="5181600" cy="4351338"/>
          </a:xfrm>
          <a:prstGeom prst="rect">
            <a:avLst/>
          </a:prstGeo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contenido 3"/>
          <p:cNvSpPr>
            <a:spLocks noGrp="1"/>
          </p:cNvSpPr>
          <p:nvPr>
            <p:ph sz="half" idx="2"/>
          </p:nvPr>
        </p:nvSpPr>
        <p:spPr>
          <a:xfrm>
            <a:off x="6172200" y="1825625"/>
            <a:ext cx="5181600" cy="4351338"/>
          </a:xfrm>
          <a:prstGeom prst="rect">
            <a:avLst/>
          </a:prstGeo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fecha 4"/>
          <p:cNvSpPr>
            <a:spLocks noGrp="1"/>
          </p:cNvSpPr>
          <p:nvPr>
            <p:ph type="dt" sz="half" idx="10"/>
          </p:nvPr>
        </p:nvSpPr>
        <p:spPr>
          <a:xfrm>
            <a:off x="838200" y="6356350"/>
            <a:ext cx="2743200" cy="365125"/>
          </a:xfrm>
          <a:prstGeom prst="rect">
            <a:avLst/>
          </a:prstGeom>
        </p:spPr>
        <p:txBody>
          <a:bodyPr/>
          <a:lstStyle/>
          <a:p>
            <a:fld id="{4751C8E9-9131-4C3F-BA08-86B847AD0152}" type="datetimeFigureOut">
              <a:rPr lang="es-AR" smtClean="0"/>
              <a:pPr/>
              <a:t>21/11/2023</a:t>
            </a:fld>
            <a:endParaRPr lang="es-AR"/>
          </a:p>
        </p:txBody>
      </p:sp>
      <p:sp>
        <p:nvSpPr>
          <p:cNvPr id="6" name="Marcador de pie de página 5"/>
          <p:cNvSpPr>
            <a:spLocks noGrp="1"/>
          </p:cNvSpPr>
          <p:nvPr>
            <p:ph type="ftr" sz="quarter" idx="11"/>
          </p:nvPr>
        </p:nvSpPr>
        <p:spPr>
          <a:xfrm>
            <a:off x="4038600" y="6356350"/>
            <a:ext cx="4114800" cy="365125"/>
          </a:xfrm>
          <a:prstGeom prst="rect">
            <a:avLst/>
          </a:prstGeom>
        </p:spPr>
        <p:txBody>
          <a:bodyPr/>
          <a:lstStyle/>
          <a:p>
            <a:endParaRPr lang="es-AR"/>
          </a:p>
        </p:txBody>
      </p:sp>
      <p:sp>
        <p:nvSpPr>
          <p:cNvPr id="7" name="Marcador de número de diapositiva 6"/>
          <p:cNvSpPr>
            <a:spLocks noGrp="1"/>
          </p:cNvSpPr>
          <p:nvPr>
            <p:ph type="sldNum" sz="quarter" idx="12"/>
          </p:nvPr>
        </p:nvSpPr>
        <p:spPr>
          <a:xfrm>
            <a:off x="8610600" y="6356350"/>
            <a:ext cx="2743200" cy="365125"/>
          </a:xfrm>
          <a:prstGeom prst="rect">
            <a:avLst/>
          </a:prstGeom>
        </p:spPr>
        <p:txBody>
          <a:bodyPr/>
          <a:lstStyle/>
          <a:p>
            <a:fld id="{6722FF41-FAB2-46E7-9FD6-AD75F2E1885B}" type="slidenum">
              <a:rPr lang="es-AR" smtClean="0"/>
              <a:pPr/>
              <a:t>‹Nº›</a:t>
            </a:fld>
            <a:endParaRPr lang="es-AR"/>
          </a:p>
        </p:txBody>
      </p:sp>
    </p:spTree>
    <p:extLst>
      <p:ext uri="{BB962C8B-B14F-4D97-AF65-F5344CB8AC3E}">
        <p14:creationId xmlns:p14="http://schemas.microsoft.com/office/powerpoint/2010/main" val="3793794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a:prstGeom prst="rect">
            <a:avLst/>
          </a:prstGeom>
        </p:spPr>
        <p:txBody>
          <a:bodyPr/>
          <a:lstStyle/>
          <a:p>
            <a:r>
              <a:rPr lang="es-ES"/>
              <a:t>Haga clic para modificar el estilo de título del patrón</a:t>
            </a:r>
            <a:endParaRPr lang="es-AR"/>
          </a:p>
        </p:txBody>
      </p:sp>
      <p:sp>
        <p:nvSpPr>
          <p:cNvPr id="3" name="Marcador de texto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2505075"/>
            <a:ext cx="5157787" cy="3684588"/>
          </a:xfrm>
          <a:prstGeom prst="rect">
            <a:avLst/>
          </a:prstGeo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texto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2505075"/>
            <a:ext cx="5183188" cy="3684588"/>
          </a:xfrm>
          <a:prstGeom prst="rect">
            <a:avLst/>
          </a:prstGeo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7" name="Marcador de fecha 6"/>
          <p:cNvSpPr>
            <a:spLocks noGrp="1"/>
          </p:cNvSpPr>
          <p:nvPr>
            <p:ph type="dt" sz="half" idx="10"/>
          </p:nvPr>
        </p:nvSpPr>
        <p:spPr>
          <a:xfrm>
            <a:off x="838200" y="6356350"/>
            <a:ext cx="2743200" cy="365125"/>
          </a:xfrm>
          <a:prstGeom prst="rect">
            <a:avLst/>
          </a:prstGeom>
        </p:spPr>
        <p:txBody>
          <a:bodyPr/>
          <a:lstStyle/>
          <a:p>
            <a:fld id="{4751C8E9-9131-4C3F-BA08-86B847AD0152}" type="datetimeFigureOut">
              <a:rPr lang="es-AR" smtClean="0"/>
              <a:pPr/>
              <a:t>21/11/2023</a:t>
            </a:fld>
            <a:endParaRPr lang="es-AR"/>
          </a:p>
        </p:txBody>
      </p:sp>
      <p:sp>
        <p:nvSpPr>
          <p:cNvPr id="8" name="Marcador de pie de página 7"/>
          <p:cNvSpPr>
            <a:spLocks noGrp="1"/>
          </p:cNvSpPr>
          <p:nvPr>
            <p:ph type="ftr" sz="quarter" idx="11"/>
          </p:nvPr>
        </p:nvSpPr>
        <p:spPr>
          <a:xfrm>
            <a:off x="4038600" y="6356350"/>
            <a:ext cx="4114800" cy="365125"/>
          </a:xfrm>
          <a:prstGeom prst="rect">
            <a:avLst/>
          </a:prstGeom>
        </p:spPr>
        <p:txBody>
          <a:bodyPr/>
          <a:lstStyle/>
          <a:p>
            <a:endParaRPr lang="es-AR"/>
          </a:p>
        </p:txBody>
      </p:sp>
      <p:sp>
        <p:nvSpPr>
          <p:cNvPr id="9" name="Marcador de número de diapositiva 8"/>
          <p:cNvSpPr>
            <a:spLocks noGrp="1"/>
          </p:cNvSpPr>
          <p:nvPr>
            <p:ph type="sldNum" sz="quarter" idx="12"/>
          </p:nvPr>
        </p:nvSpPr>
        <p:spPr>
          <a:xfrm>
            <a:off x="8610600" y="6356350"/>
            <a:ext cx="2743200" cy="365125"/>
          </a:xfrm>
          <a:prstGeom prst="rect">
            <a:avLst/>
          </a:prstGeom>
        </p:spPr>
        <p:txBody>
          <a:bodyPr/>
          <a:lstStyle/>
          <a:p>
            <a:fld id="{6722FF41-FAB2-46E7-9FD6-AD75F2E1885B}" type="slidenum">
              <a:rPr lang="es-AR" smtClean="0"/>
              <a:pPr/>
              <a:t>‹Nº›</a:t>
            </a:fld>
            <a:endParaRPr lang="es-AR"/>
          </a:p>
        </p:txBody>
      </p:sp>
    </p:spTree>
    <p:extLst>
      <p:ext uri="{BB962C8B-B14F-4D97-AF65-F5344CB8AC3E}">
        <p14:creationId xmlns:p14="http://schemas.microsoft.com/office/powerpoint/2010/main" val="4021955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1325563"/>
          </a:xfrm>
          <a:prstGeom prst="rect">
            <a:avLst/>
          </a:prstGeom>
        </p:spPr>
        <p:txBody>
          <a:bodyPr/>
          <a:lstStyle/>
          <a:p>
            <a:r>
              <a:rPr lang="es-ES"/>
              <a:t>Haga clic para modificar el estilo de título del patrón</a:t>
            </a:r>
            <a:endParaRPr lang="es-AR"/>
          </a:p>
        </p:txBody>
      </p:sp>
      <p:sp>
        <p:nvSpPr>
          <p:cNvPr id="3" name="Marcador de fecha 2"/>
          <p:cNvSpPr>
            <a:spLocks noGrp="1"/>
          </p:cNvSpPr>
          <p:nvPr>
            <p:ph type="dt" sz="half" idx="10"/>
          </p:nvPr>
        </p:nvSpPr>
        <p:spPr>
          <a:xfrm>
            <a:off x="838200" y="6356350"/>
            <a:ext cx="2743200" cy="365125"/>
          </a:xfrm>
          <a:prstGeom prst="rect">
            <a:avLst/>
          </a:prstGeom>
        </p:spPr>
        <p:txBody>
          <a:bodyPr/>
          <a:lstStyle/>
          <a:p>
            <a:fld id="{4751C8E9-9131-4C3F-BA08-86B847AD0152}" type="datetimeFigureOut">
              <a:rPr lang="es-AR" smtClean="0"/>
              <a:pPr/>
              <a:t>21/11/2023</a:t>
            </a:fld>
            <a:endParaRPr lang="es-AR"/>
          </a:p>
        </p:txBody>
      </p:sp>
      <p:sp>
        <p:nvSpPr>
          <p:cNvPr id="4" name="Marcador de pie de página 3"/>
          <p:cNvSpPr>
            <a:spLocks noGrp="1"/>
          </p:cNvSpPr>
          <p:nvPr>
            <p:ph type="ftr" sz="quarter" idx="11"/>
          </p:nvPr>
        </p:nvSpPr>
        <p:spPr>
          <a:xfrm>
            <a:off x="4038600" y="6356350"/>
            <a:ext cx="4114800" cy="365125"/>
          </a:xfrm>
          <a:prstGeom prst="rect">
            <a:avLst/>
          </a:prstGeom>
        </p:spPr>
        <p:txBody>
          <a:bodyPr/>
          <a:lstStyle/>
          <a:p>
            <a:endParaRPr lang="es-AR"/>
          </a:p>
        </p:txBody>
      </p:sp>
      <p:sp>
        <p:nvSpPr>
          <p:cNvPr id="5" name="Marcador de número de diapositiva 4"/>
          <p:cNvSpPr>
            <a:spLocks noGrp="1"/>
          </p:cNvSpPr>
          <p:nvPr>
            <p:ph type="sldNum" sz="quarter" idx="12"/>
          </p:nvPr>
        </p:nvSpPr>
        <p:spPr>
          <a:xfrm>
            <a:off x="8610600" y="6356350"/>
            <a:ext cx="2743200" cy="365125"/>
          </a:xfrm>
          <a:prstGeom prst="rect">
            <a:avLst/>
          </a:prstGeom>
        </p:spPr>
        <p:txBody>
          <a:bodyPr/>
          <a:lstStyle/>
          <a:p>
            <a:fld id="{6722FF41-FAB2-46E7-9FD6-AD75F2E1885B}" type="slidenum">
              <a:rPr lang="es-AR" smtClean="0"/>
              <a:pPr/>
              <a:t>‹Nº›</a:t>
            </a:fld>
            <a:endParaRPr lang="es-AR"/>
          </a:p>
        </p:txBody>
      </p:sp>
    </p:spTree>
    <p:extLst>
      <p:ext uri="{BB962C8B-B14F-4D97-AF65-F5344CB8AC3E}">
        <p14:creationId xmlns:p14="http://schemas.microsoft.com/office/powerpoint/2010/main" val="4273214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a:xfrm>
            <a:off x="838200" y="6356350"/>
            <a:ext cx="2743200" cy="365125"/>
          </a:xfrm>
          <a:prstGeom prst="rect">
            <a:avLst/>
          </a:prstGeom>
        </p:spPr>
        <p:txBody>
          <a:bodyPr/>
          <a:lstStyle/>
          <a:p>
            <a:fld id="{4751C8E9-9131-4C3F-BA08-86B847AD0152}" type="datetimeFigureOut">
              <a:rPr lang="es-AR" smtClean="0"/>
              <a:pPr/>
              <a:t>21/11/2023</a:t>
            </a:fld>
            <a:endParaRPr lang="es-AR"/>
          </a:p>
        </p:txBody>
      </p:sp>
      <p:sp>
        <p:nvSpPr>
          <p:cNvPr id="3" name="Marcador de pie de página 2"/>
          <p:cNvSpPr>
            <a:spLocks noGrp="1"/>
          </p:cNvSpPr>
          <p:nvPr>
            <p:ph type="ftr" sz="quarter" idx="11"/>
          </p:nvPr>
        </p:nvSpPr>
        <p:spPr>
          <a:xfrm>
            <a:off x="4038600" y="6356350"/>
            <a:ext cx="4114800" cy="365125"/>
          </a:xfrm>
          <a:prstGeom prst="rect">
            <a:avLst/>
          </a:prstGeom>
        </p:spPr>
        <p:txBody>
          <a:bodyPr/>
          <a:lstStyle/>
          <a:p>
            <a:endParaRPr lang="es-AR"/>
          </a:p>
        </p:txBody>
      </p:sp>
      <p:sp>
        <p:nvSpPr>
          <p:cNvPr id="4" name="Marcador de número de diapositiva 3"/>
          <p:cNvSpPr>
            <a:spLocks noGrp="1"/>
          </p:cNvSpPr>
          <p:nvPr>
            <p:ph type="sldNum" sz="quarter" idx="12"/>
          </p:nvPr>
        </p:nvSpPr>
        <p:spPr>
          <a:xfrm>
            <a:off x="8610600" y="6356350"/>
            <a:ext cx="2743200" cy="365125"/>
          </a:xfrm>
          <a:prstGeom prst="rect">
            <a:avLst/>
          </a:prstGeom>
        </p:spPr>
        <p:txBody>
          <a:bodyPr/>
          <a:lstStyle/>
          <a:p>
            <a:fld id="{6722FF41-FAB2-46E7-9FD6-AD75F2E1885B}" type="slidenum">
              <a:rPr lang="es-AR" smtClean="0"/>
              <a:pPr/>
              <a:t>‹Nº›</a:t>
            </a:fld>
            <a:endParaRPr lang="es-AR"/>
          </a:p>
        </p:txBody>
      </p:sp>
    </p:spTree>
    <p:extLst>
      <p:ext uri="{BB962C8B-B14F-4D97-AF65-F5344CB8AC3E}">
        <p14:creationId xmlns:p14="http://schemas.microsoft.com/office/powerpoint/2010/main" val="78401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a:prstGeom prst="rect">
            <a:avLst/>
          </a:prstGeom>
        </p:spPr>
        <p:txBody>
          <a:bodyPr anchor="b"/>
          <a:lstStyle>
            <a:lvl1pPr>
              <a:defRPr sz="3200"/>
            </a:lvl1pPr>
          </a:lstStyle>
          <a:p>
            <a:r>
              <a:rPr lang="es-ES"/>
              <a:t>Haga clic para modificar el estilo de título del patrón</a:t>
            </a:r>
            <a:endParaRPr lang="es-AR"/>
          </a:p>
        </p:txBody>
      </p:sp>
      <p:sp>
        <p:nvSpPr>
          <p:cNvPr id="3" name="Marcador de contenido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texto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a:xfrm>
            <a:off x="838200" y="6356350"/>
            <a:ext cx="2743200" cy="365125"/>
          </a:xfrm>
          <a:prstGeom prst="rect">
            <a:avLst/>
          </a:prstGeom>
        </p:spPr>
        <p:txBody>
          <a:bodyPr/>
          <a:lstStyle/>
          <a:p>
            <a:fld id="{4751C8E9-9131-4C3F-BA08-86B847AD0152}" type="datetimeFigureOut">
              <a:rPr lang="es-AR" smtClean="0"/>
              <a:pPr/>
              <a:t>21/11/2023</a:t>
            </a:fld>
            <a:endParaRPr lang="es-AR"/>
          </a:p>
        </p:txBody>
      </p:sp>
      <p:sp>
        <p:nvSpPr>
          <p:cNvPr id="6" name="Marcador de pie de página 5"/>
          <p:cNvSpPr>
            <a:spLocks noGrp="1"/>
          </p:cNvSpPr>
          <p:nvPr>
            <p:ph type="ftr" sz="quarter" idx="11"/>
          </p:nvPr>
        </p:nvSpPr>
        <p:spPr>
          <a:xfrm>
            <a:off x="4038600" y="6356350"/>
            <a:ext cx="4114800" cy="365125"/>
          </a:xfrm>
          <a:prstGeom prst="rect">
            <a:avLst/>
          </a:prstGeom>
        </p:spPr>
        <p:txBody>
          <a:bodyPr/>
          <a:lstStyle/>
          <a:p>
            <a:endParaRPr lang="es-AR"/>
          </a:p>
        </p:txBody>
      </p:sp>
      <p:sp>
        <p:nvSpPr>
          <p:cNvPr id="7" name="Marcador de número de diapositiva 6"/>
          <p:cNvSpPr>
            <a:spLocks noGrp="1"/>
          </p:cNvSpPr>
          <p:nvPr>
            <p:ph type="sldNum" sz="quarter" idx="12"/>
          </p:nvPr>
        </p:nvSpPr>
        <p:spPr>
          <a:xfrm>
            <a:off x="8610600" y="6356350"/>
            <a:ext cx="2743200" cy="365125"/>
          </a:xfrm>
          <a:prstGeom prst="rect">
            <a:avLst/>
          </a:prstGeom>
        </p:spPr>
        <p:txBody>
          <a:bodyPr/>
          <a:lstStyle/>
          <a:p>
            <a:fld id="{6722FF41-FAB2-46E7-9FD6-AD75F2E1885B}" type="slidenum">
              <a:rPr lang="es-AR" smtClean="0"/>
              <a:pPr/>
              <a:t>‹Nº›</a:t>
            </a:fld>
            <a:endParaRPr lang="es-AR"/>
          </a:p>
        </p:txBody>
      </p:sp>
    </p:spTree>
    <p:extLst>
      <p:ext uri="{BB962C8B-B14F-4D97-AF65-F5344CB8AC3E}">
        <p14:creationId xmlns:p14="http://schemas.microsoft.com/office/powerpoint/2010/main" val="3396660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a:prstGeom prst="rect">
            <a:avLst/>
          </a:prstGeom>
        </p:spPr>
        <p:txBody>
          <a:bodyPr anchor="b"/>
          <a:lstStyle>
            <a:lvl1pPr>
              <a:defRPr sz="3200"/>
            </a:lvl1pPr>
          </a:lstStyle>
          <a:p>
            <a:r>
              <a:rPr lang="es-ES"/>
              <a:t>Haga clic para modificar el estilo de título del patrón</a:t>
            </a:r>
            <a:endParaRPr lang="es-AR"/>
          </a:p>
        </p:txBody>
      </p:sp>
      <p:sp>
        <p:nvSpPr>
          <p:cNvPr id="3" name="Marcador de posición de imagen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AR"/>
          </a:p>
        </p:txBody>
      </p:sp>
      <p:sp>
        <p:nvSpPr>
          <p:cNvPr id="4" name="Marcador de texto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a:xfrm>
            <a:off x="838200" y="6356350"/>
            <a:ext cx="2743200" cy="365125"/>
          </a:xfrm>
          <a:prstGeom prst="rect">
            <a:avLst/>
          </a:prstGeom>
        </p:spPr>
        <p:txBody>
          <a:bodyPr/>
          <a:lstStyle/>
          <a:p>
            <a:fld id="{4751C8E9-9131-4C3F-BA08-86B847AD0152}" type="datetimeFigureOut">
              <a:rPr lang="es-AR" smtClean="0"/>
              <a:pPr/>
              <a:t>21/11/2023</a:t>
            </a:fld>
            <a:endParaRPr lang="es-AR"/>
          </a:p>
        </p:txBody>
      </p:sp>
      <p:sp>
        <p:nvSpPr>
          <p:cNvPr id="6" name="Marcador de pie de página 5"/>
          <p:cNvSpPr>
            <a:spLocks noGrp="1"/>
          </p:cNvSpPr>
          <p:nvPr>
            <p:ph type="ftr" sz="quarter" idx="11"/>
          </p:nvPr>
        </p:nvSpPr>
        <p:spPr>
          <a:xfrm>
            <a:off x="4038600" y="6356350"/>
            <a:ext cx="4114800" cy="365125"/>
          </a:xfrm>
          <a:prstGeom prst="rect">
            <a:avLst/>
          </a:prstGeom>
        </p:spPr>
        <p:txBody>
          <a:bodyPr/>
          <a:lstStyle/>
          <a:p>
            <a:endParaRPr lang="es-AR"/>
          </a:p>
        </p:txBody>
      </p:sp>
      <p:sp>
        <p:nvSpPr>
          <p:cNvPr id="7" name="Marcador de número de diapositiva 6"/>
          <p:cNvSpPr>
            <a:spLocks noGrp="1"/>
          </p:cNvSpPr>
          <p:nvPr>
            <p:ph type="sldNum" sz="quarter" idx="12"/>
          </p:nvPr>
        </p:nvSpPr>
        <p:spPr>
          <a:xfrm>
            <a:off x="8610600" y="6356350"/>
            <a:ext cx="2743200" cy="365125"/>
          </a:xfrm>
          <a:prstGeom prst="rect">
            <a:avLst/>
          </a:prstGeom>
        </p:spPr>
        <p:txBody>
          <a:bodyPr/>
          <a:lstStyle/>
          <a:p>
            <a:fld id="{6722FF41-FAB2-46E7-9FD6-AD75F2E1885B}" type="slidenum">
              <a:rPr lang="es-AR" smtClean="0"/>
              <a:pPr/>
              <a:t>‹Nº›</a:t>
            </a:fld>
            <a:endParaRPr lang="es-AR"/>
          </a:p>
        </p:txBody>
      </p:sp>
    </p:spTree>
    <p:extLst>
      <p:ext uri="{BB962C8B-B14F-4D97-AF65-F5344CB8AC3E}">
        <p14:creationId xmlns:p14="http://schemas.microsoft.com/office/powerpoint/2010/main" val="1034110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Imagen 2" descr="Logotipo&#10;&#10;Descripción generada automáticamente">
            <a:extLst>
              <a:ext uri="{FF2B5EF4-FFF2-40B4-BE49-F238E27FC236}">
                <a16:creationId xmlns:a16="http://schemas.microsoft.com/office/drawing/2014/main" id="{D241F086-97A8-4BED-B3FD-87487397BF90}"/>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44998" y="125186"/>
            <a:ext cx="1291916" cy="1022958"/>
          </a:xfrm>
          <a:prstGeom prst="rect">
            <a:avLst/>
          </a:prstGeom>
        </p:spPr>
      </p:pic>
      <p:sp>
        <p:nvSpPr>
          <p:cNvPr id="11" name="Rectángulo 10">
            <a:extLst>
              <a:ext uri="{FF2B5EF4-FFF2-40B4-BE49-F238E27FC236}">
                <a16:creationId xmlns:a16="http://schemas.microsoft.com/office/drawing/2014/main" id="{1C670A43-9770-4227-90AA-CFAE7ED34886}"/>
              </a:ext>
            </a:extLst>
          </p:cNvPr>
          <p:cNvSpPr/>
          <p:nvPr userDrawn="1"/>
        </p:nvSpPr>
        <p:spPr>
          <a:xfrm>
            <a:off x="0" y="6480313"/>
            <a:ext cx="8335617" cy="377687"/>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Tree>
    <p:extLst>
      <p:ext uri="{BB962C8B-B14F-4D97-AF65-F5344CB8AC3E}">
        <p14:creationId xmlns:p14="http://schemas.microsoft.com/office/powerpoint/2010/main" val="32369521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1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hyperlink" Target="http://www.menti.com/"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www.menti.com/"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6.jpe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39.jpeg"/><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41.jpeg"/></Relationships>
</file>

<file path=ppt/slides/_rels/slide21.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22.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44.png"/></Relationships>
</file>

<file path=ppt/slides/_rels/slide2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46.png"/></Relationships>
</file>

<file path=ppt/slides/_rels/slide2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7.png"/><Relationship Id="rId7" Type="http://schemas.openxmlformats.org/officeDocument/2006/relationships/diagramColors" Target="../diagrams/colors1.xml"/><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49.jpeg"/></Relationships>
</file>

<file path=ppt/slides/_rels/slide2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51.png"/></Relationships>
</file>

<file path=ppt/slides/_rels/slide27.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58.png"/><Relationship Id="rId4" Type="http://schemas.openxmlformats.org/officeDocument/2006/relationships/hyperlink" Target="http://www.menti.com/" TargetMode="External"/></Relationships>
</file>

<file path=ppt/slides/_rels/slide34.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0.jpe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61.jpeg"/></Relationships>
</file>

<file path=ppt/slides/_rels/slide36.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64.png"/><Relationship Id="rId4" Type="http://schemas.openxmlformats.org/officeDocument/2006/relationships/image" Target="../media/image63.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2F85F9FC-DECC-444F-8F83-615605BCD5E3}"/>
              </a:ext>
            </a:extLst>
          </p:cNvPr>
          <p:cNvPicPr preferRelativeResize="0">
            <a:picLocks/>
          </p:cNvPicPr>
          <p:nvPr/>
        </p:nvPicPr>
        <p:blipFill>
          <a:blip r:embed="rId3">
            <a:extLst>
              <a:ext uri="{28A0092B-C50C-407E-A947-70E740481C1C}">
                <a14:useLocalDpi xmlns:a14="http://schemas.microsoft.com/office/drawing/2010/main" val="0"/>
              </a:ext>
            </a:extLst>
          </a:blip>
          <a:srcRect/>
          <a:stretch/>
        </p:blipFill>
        <p:spPr>
          <a:xfrm>
            <a:off x="5521930" y="3459707"/>
            <a:ext cx="5544000" cy="2400442"/>
          </a:xfrm>
          <a:prstGeom prst="rect">
            <a:avLst/>
          </a:prstGeom>
          <a:ln>
            <a:noFill/>
          </a:ln>
          <a:effectLst>
            <a:softEdge rad="112500"/>
          </a:effectLst>
        </p:spPr>
      </p:pic>
      <p:pic>
        <p:nvPicPr>
          <p:cNvPr id="11" name="Picture 10">
            <a:extLst>
              <a:ext uri="{FF2B5EF4-FFF2-40B4-BE49-F238E27FC236}">
                <a16:creationId xmlns:a16="http://schemas.microsoft.com/office/drawing/2014/main" id="{B4BEB91F-7E54-777C-DA0C-817761B024DF}"/>
              </a:ext>
            </a:extLst>
          </p:cNvPr>
          <p:cNvPicPr>
            <a:picLocks noChangeAspect="1"/>
          </p:cNvPicPr>
          <p:nvPr/>
        </p:nvPicPr>
        <p:blipFill>
          <a:blip r:embed="rId4"/>
          <a:stretch>
            <a:fillRect/>
          </a:stretch>
        </p:blipFill>
        <p:spPr>
          <a:xfrm>
            <a:off x="4143840" y="478712"/>
            <a:ext cx="3143250" cy="1666875"/>
          </a:xfrm>
          <a:prstGeom prst="rect">
            <a:avLst/>
          </a:prstGeom>
        </p:spPr>
      </p:pic>
      <p:pic>
        <p:nvPicPr>
          <p:cNvPr id="12" name="Picture 11">
            <a:extLst>
              <a:ext uri="{FF2B5EF4-FFF2-40B4-BE49-F238E27FC236}">
                <a16:creationId xmlns:a16="http://schemas.microsoft.com/office/drawing/2014/main" id="{F4A3EC75-ECBB-AD2C-C374-CDA096A60E83}"/>
              </a:ext>
            </a:extLst>
          </p:cNvPr>
          <p:cNvPicPr>
            <a:picLocks noChangeAspect="1"/>
          </p:cNvPicPr>
          <p:nvPr/>
        </p:nvPicPr>
        <p:blipFill>
          <a:blip r:embed="rId5"/>
          <a:stretch>
            <a:fillRect/>
          </a:stretch>
        </p:blipFill>
        <p:spPr>
          <a:xfrm>
            <a:off x="7727896" y="366710"/>
            <a:ext cx="4201250" cy="1002651"/>
          </a:xfrm>
          <a:prstGeom prst="rect">
            <a:avLst/>
          </a:prstGeom>
        </p:spPr>
      </p:pic>
      <p:sp>
        <p:nvSpPr>
          <p:cNvPr id="8" name="Título 1">
            <a:extLst>
              <a:ext uri="{FF2B5EF4-FFF2-40B4-BE49-F238E27FC236}">
                <a16:creationId xmlns:a16="http://schemas.microsoft.com/office/drawing/2014/main" id="{0E17020E-3DAC-2835-468C-2821D48754A5}"/>
              </a:ext>
            </a:extLst>
          </p:cNvPr>
          <p:cNvSpPr txBox="1">
            <a:spLocks/>
          </p:cNvSpPr>
          <p:nvPr/>
        </p:nvSpPr>
        <p:spPr>
          <a:xfrm>
            <a:off x="662180" y="2862471"/>
            <a:ext cx="3041803" cy="2907802"/>
          </a:xfrm>
          <a:prstGeom prst="rect">
            <a:avLst/>
          </a:prstGeom>
        </p:spPr>
        <p:txBody>
          <a:bodyPr anchor="t">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AR" sz="4000" b="1" dirty="0">
                <a:solidFill>
                  <a:srgbClr val="FFFFFF"/>
                </a:solidFill>
              </a:rPr>
              <a:t>1ra. ENCUESTA DE GÉNERO DEL SECTOR O&amp;G EN LA ARGENTINA</a:t>
            </a:r>
          </a:p>
        </p:txBody>
      </p:sp>
    </p:spTree>
    <p:extLst>
      <p:ext uri="{BB962C8B-B14F-4D97-AF65-F5344CB8AC3E}">
        <p14:creationId xmlns:p14="http://schemas.microsoft.com/office/powerpoint/2010/main" val="2960592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18">
            <a:extLst>
              <a:ext uri="{FF2B5EF4-FFF2-40B4-BE49-F238E27FC236}">
                <a16:creationId xmlns:a16="http://schemas.microsoft.com/office/drawing/2014/main" id="{7ED663B6-BC8B-0DF5-D01B-15F7406A18B4}"/>
              </a:ext>
            </a:extLst>
          </p:cNvPr>
          <p:cNvPicPr>
            <a:picLocks noChangeAspect="1"/>
          </p:cNvPicPr>
          <p:nvPr/>
        </p:nvPicPr>
        <p:blipFill rotWithShape="1">
          <a:blip r:embed="rId3"/>
          <a:srcRect r="30505"/>
          <a:stretch/>
        </p:blipFill>
        <p:spPr>
          <a:xfrm rot="10800000">
            <a:off x="11554177" y="2760430"/>
            <a:ext cx="511848" cy="1832353"/>
          </a:xfrm>
          <a:prstGeom prst="rect">
            <a:avLst/>
          </a:prstGeom>
        </p:spPr>
      </p:pic>
      <p:sp>
        <p:nvSpPr>
          <p:cNvPr id="51" name="Rectángulo 50">
            <a:extLst>
              <a:ext uri="{FF2B5EF4-FFF2-40B4-BE49-F238E27FC236}">
                <a16:creationId xmlns:a16="http://schemas.microsoft.com/office/drawing/2014/main" id="{E774C966-9F13-4032-9B4E-F7D42CFAEF22}"/>
              </a:ext>
            </a:extLst>
          </p:cNvPr>
          <p:cNvSpPr/>
          <p:nvPr/>
        </p:nvSpPr>
        <p:spPr>
          <a:xfrm rot="16200000">
            <a:off x="-1952466" y="3694224"/>
            <a:ext cx="4275993" cy="371061"/>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0" name="Título 13">
            <a:extLst>
              <a:ext uri="{FF2B5EF4-FFF2-40B4-BE49-F238E27FC236}">
                <a16:creationId xmlns:a16="http://schemas.microsoft.com/office/drawing/2014/main" id="{BC20CE62-E9E4-A3D4-71CD-9211BCC6561D}"/>
              </a:ext>
            </a:extLst>
          </p:cNvPr>
          <p:cNvSpPr txBox="1">
            <a:spLocks/>
          </p:cNvSpPr>
          <p:nvPr/>
        </p:nvSpPr>
        <p:spPr>
          <a:xfrm>
            <a:off x="3195961" y="772546"/>
            <a:ext cx="5361349" cy="1331825"/>
          </a:xfrm>
          <a:prstGeom prst="rect">
            <a:avLst/>
          </a:prstGeom>
        </p:spPr>
        <p:txBody>
          <a:bodyPr anchor="t"/>
          <a:lstStyle>
            <a:defPPr>
              <a:defRPr lang="es-AR"/>
            </a:defPPr>
            <a:lvl1pPr algn="ctr">
              <a:lnSpc>
                <a:spcPct val="90000"/>
              </a:lnSpc>
              <a:spcBef>
                <a:spcPct val="0"/>
              </a:spcBef>
              <a:buNone/>
              <a:defRPr sz="2400" b="1">
                <a:solidFill>
                  <a:srgbClr val="002060"/>
                </a:solidFill>
                <a:latin typeface="Arial" panose="020B0604020202020204" pitchFamily="34" charset="0"/>
                <a:ea typeface="+mj-ea"/>
                <a:cs typeface="Arial" panose="020B0604020202020204" pitchFamily="34" charset="0"/>
              </a:defRPr>
            </a:lvl1pPr>
          </a:lstStyle>
          <a:p>
            <a:r>
              <a:rPr lang="es-AR" dirty="0"/>
              <a:t>Procesos de RRHH</a:t>
            </a:r>
            <a:endParaRPr lang="es-AR" sz="2000" b="0" dirty="0"/>
          </a:p>
        </p:txBody>
      </p:sp>
      <p:sp>
        <p:nvSpPr>
          <p:cNvPr id="2" name="TextBox 26">
            <a:extLst>
              <a:ext uri="{FF2B5EF4-FFF2-40B4-BE49-F238E27FC236}">
                <a16:creationId xmlns:a16="http://schemas.microsoft.com/office/drawing/2014/main" id="{54EE5DF6-A354-2718-D650-814345A70444}"/>
              </a:ext>
            </a:extLst>
          </p:cNvPr>
          <p:cNvSpPr txBox="1"/>
          <p:nvPr/>
        </p:nvSpPr>
        <p:spPr>
          <a:xfrm>
            <a:off x="1459638" y="1404654"/>
            <a:ext cx="5929688" cy="369332"/>
          </a:xfrm>
          <a:prstGeom prst="rect">
            <a:avLst/>
          </a:prstGeom>
          <a:solidFill>
            <a:schemeClr val="bg1"/>
          </a:solidFill>
        </p:spPr>
        <p:txBody>
          <a:bodyPr wrap="square" rtlCol="0">
            <a:spAutoFit/>
          </a:bodyPr>
          <a:lstStyle>
            <a:defPPr>
              <a:defRPr lang="es-AR"/>
            </a:defPPr>
            <a:lvl1pPr>
              <a:defRPr sz="1400">
                <a:solidFill>
                  <a:schemeClr val="bg2">
                    <a:lumMod val="50000"/>
                  </a:schemeClr>
                </a:solidFill>
                <a:latin typeface="Arial" panose="020B0604020202020204" pitchFamily="34" charset="0"/>
                <a:cs typeface="Arial" panose="020B0604020202020204" pitchFamily="34" charset="0"/>
              </a:defRPr>
            </a:lvl1pPr>
          </a:lstStyle>
          <a:p>
            <a:r>
              <a:rPr lang="es-AR" sz="1800" dirty="0"/>
              <a:t>Capacitación y Formación</a:t>
            </a:r>
          </a:p>
        </p:txBody>
      </p:sp>
      <p:pic>
        <p:nvPicPr>
          <p:cNvPr id="5" name="Imagen 4">
            <a:extLst>
              <a:ext uri="{FF2B5EF4-FFF2-40B4-BE49-F238E27FC236}">
                <a16:creationId xmlns:a16="http://schemas.microsoft.com/office/drawing/2014/main" id="{0095BB1A-9755-4E89-3C0D-B7391D340CB2}"/>
              </a:ext>
            </a:extLst>
          </p:cNvPr>
          <p:cNvPicPr>
            <a:picLocks noChangeAspect="1"/>
          </p:cNvPicPr>
          <p:nvPr/>
        </p:nvPicPr>
        <p:blipFill>
          <a:blip r:embed="rId4"/>
          <a:stretch>
            <a:fillRect/>
          </a:stretch>
        </p:blipFill>
        <p:spPr>
          <a:xfrm>
            <a:off x="1097031" y="2323856"/>
            <a:ext cx="5421458" cy="3693895"/>
          </a:xfrm>
          <a:prstGeom prst="rect">
            <a:avLst/>
          </a:prstGeom>
        </p:spPr>
      </p:pic>
      <p:pic>
        <p:nvPicPr>
          <p:cNvPr id="17" name="Picture 19">
            <a:extLst>
              <a:ext uri="{FF2B5EF4-FFF2-40B4-BE49-F238E27FC236}">
                <a16:creationId xmlns:a16="http://schemas.microsoft.com/office/drawing/2014/main" id="{901FF39E-9F03-EA7C-31C2-7404E931D3A7}"/>
              </a:ext>
            </a:extLst>
          </p:cNvPr>
          <p:cNvPicPr>
            <a:picLocks noChangeAspect="1"/>
          </p:cNvPicPr>
          <p:nvPr/>
        </p:nvPicPr>
        <p:blipFill rotWithShape="1">
          <a:blip r:embed="rId3"/>
          <a:srcRect r="30505"/>
          <a:stretch/>
        </p:blipFill>
        <p:spPr>
          <a:xfrm>
            <a:off x="7001166" y="4735565"/>
            <a:ext cx="352902" cy="942346"/>
          </a:xfrm>
          <a:prstGeom prst="rect">
            <a:avLst/>
          </a:prstGeom>
        </p:spPr>
      </p:pic>
      <p:pic>
        <p:nvPicPr>
          <p:cNvPr id="18" name="Picture 20">
            <a:extLst>
              <a:ext uri="{FF2B5EF4-FFF2-40B4-BE49-F238E27FC236}">
                <a16:creationId xmlns:a16="http://schemas.microsoft.com/office/drawing/2014/main" id="{F713CC86-2940-9BCD-BD43-0239CA8BDAEC}"/>
              </a:ext>
            </a:extLst>
          </p:cNvPr>
          <p:cNvPicPr>
            <a:picLocks noChangeAspect="1"/>
          </p:cNvPicPr>
          <p:nvPr/>
        </p:nvPicPr>
        <p:blipFill>
          <a:blip r:embed="rId5"/>
          <a:stretch>
            <a:fillRect/>
          </a:stretch>
        </p:blipFill>
        <p:spPr>
          <a:xfrm>
            <a:off x="11554177" y="4735565"/>
            <a:ext cx="352901" cy="871531"/>
          </a:xfrm>
          <a:prstGeom prst="rect">
            <a:avLst/>
          </a:prstGeom>
        </p:spPr>
      </p:pic>
      <p:sp>
        <p:nvSpPr>
          <p:cNvPr id="20" name="TextBox 23">
            <a:extLst>
              <a:ext uri="{FF2B5EF4-FFF2-40B4-BE49-F238E27FC236}">
                <a16:creationId xmlns:a16="http://schemas.microsoft.com/office/drawing/2014/main" id="{C78C30EC-CB68-2718-C216-CE12E43BB92C}"/>
              </a:ext>
            </a:extLst>
          </p:cNvPr>
          <p:cNvSpPr txBox="1"/>
          <p:nvPr/>
        </p:nvSpPr>
        <p:spPr>
          <a:xfrm>
            <a:off x="7244458" y="4882700"/>
            <a:ext cx="4476513" cy="523220"/>
          </a:xfrm>
          <a:prstGeom prst="rect">
            <a:avLst/>
          </a:prstGeom>
          <a:solidFill>
            <a:schemeClr val="bg1"/>
          </a:solidFill>
        </p:spPr>
        <p:txBody>
          <a:bodyPr wrap="square" rtlCol="0">
            <a:spAutoFit/>
          </a:bodyPr>
          <a:lstStyle>
            <a:defPPr>
              <a:defRPr lang="es-AR"/>
            </a:defPPr>
            <a:lvl1pPr>
              <a:defRPr sz="1400">
                <a:solidFill>
                  <a:schemeClr val="bg2">
                    <a:lumMod val="50000"/>
                  </a:schemeClr>
                </a:solidFill>
                <a:latin typeface="Arial" panose="020B0604020202020204" pitchFamily="34" charset="0"/>
                <a:cs typeface="Arial" panose="020B0604020202020204" pitchFamily="34" charset="0"/>
              </a:defRPr>
            </a:lvl1pPr>
          </a:lstStyle>
          <a:p>
            <a:r>
              <a:rPr lang="en-US" b="1" dirty="0">
                <a:solidFill>
                  <a:srgbClr val="222222"/>
                </a:solidFill>
                <a:ea typeface="Calibri"/>
                <a:sym typeface="Calibri"/>
              </a:rPr>
              <a:t>33% </a:t>
            </a:r>
            <a:r>
              <a:rPr lang="es-AR" sz="1400" dirty="0">
                <a:effectLst/>
                <a:ea typeface="Raleway" pitchFamily="2" charset="0"/>
              </a:rPr>
              <a:t>de las empresas aplica  la incorporación de objetivos de D&amp;I en la eval</a:t>
            </a:r>
            <a:r>
              <a:rPr lang="es-AR" dirty="0">
                <a:ea typeface="Raleway" pitchFamily="2" charset="0"/>
              </a:rPr>
              <a:t>uación de líderes</a:t>
            </a:r>
            <a:endParaRPr lang="es-AR" sz="1400" dirty="0">
              <a:effectLst/>
              <a:ea typeface="Raleway" pitchFamily="2" charset="0"/>
            </a:endParaRPr>
          </a:p>
        </p:txBody>
      </p:sp>
      <p:pic>
        <p:nvPicPr>
          <p:cNvPr id="22" name="Picture 18">
            <a:extLst>
              <a:ext uri="{FF2B5EF4-FFF2-40B4-BE49-F238E27FC236}">
                <a16:creationId xmlns:a16="http://schemas.microsoft.com/office/drawing/2014/main" id="{E47EAF8B-7911-F283-F027-AFBCD6E89362}"/>
              </a:ext>
            </a:extLst>
          </p:cNvPr>
          <p:cNvPicPr>
            <a:picLocks noChangeAspect="1"/>
          </p:cNvPicPr>
          <p:nvPr/>
        </p:nvPicPr>
        <p:blipFill rotWithShape="1">
          <a:blip r:embed="rId3"/>
          <a:srcRect r="30505"/>
          <a:stretch/>
        </p:blipFill>
        <p:spPr>
          <a:xfrm>
            <a:off x="6921693" y="2757979"/>
            <a:ext cx="511848" cy="1832353"/>
          </a:xfrm>
          <a:prstGeom prst="rect">
            <a:avLst/>
          </a:prstGeom>
        </p:spPr>
      </p:pic>
      <p:sp>
        <p:nvSpPr>
          <p:cNvPr id="16" name="TextBox 23">
            <a:extLst>
              <a:ext uri="{FF2B5EF4-FFF2-40B4-BE49-F238E27FC236}">
                <a16:creationId xmlns:a16="http://schemas.microsoft.com/office/drawing/2014/main" id="{F03874D1-8AC8-09F7-FA62-0B20426B6DEF}"/>
              </a:ext>
            </a:extLst>
          </p:cNvPr>
          <p:cNvSpPr txBox="1"/>
          <p:nvPr/>
        </p:nvSpPr>
        <p:spPr>
          <a:xfrm>
            <a:off x="7275117" y="2981657"/>
            <a:ext cx="4476513" cy="1384995"/>
          </a:xfrm>
          <a:prstGeom prst="rect">
            <a:avLst/>
          </a:prstGeom>
          <a:solidFill>
            <a:schemeClr val="bg1"/>
          </a:solidFill>
        </p:spPr>
        <p:txBody>
          <a:bodyPr wrap="square" rtlCol="0">
            <a:spAutoFit/>
          </a:bodyPr>
          <a:lstStyle>
            <a:defPPr>
              <a:defRPr lang="es-AR"/>
            </a:defPPr>
            <a:lvl1pPr>
              <a:defRPr sz="1400">
                <a:solidFill>
                  <a:schemeClr val="bg2">
                    <a:lumMod val="50000"/>
                  </a:schemeClr>
                </a:solidFill>
                <a:latin typeface="Arial" panose="020B0604020202020204" pitchFamily="34" charset="0"/>
                <a:cs typeface="Arial" panose="020B0604020202020204" pitchFamily="34" charset="0"/>
              </a:defRPr>
            </a:lvl1pPr>
          </a:lstStyle>
          <a:p>
            <a:r>
              <a:rPr lang="es-ES" b="1" dirty="0"/>
              <a:t>53% </a:t>
            </a:r>
            <a:r>
              <a:rPr lang="es-ES" dirty="0"/>
              <a:t>tiene un compromiso escrito que garantiza igualdad salarial por trabajos de igual valor.</a:t>
            </a:r>
          </a:p>
          <a:p>
            <a:r>
              <a:rPr lang="es-ES" b="1" dirty="0"/>
              <a:t>62% </a:t>
            </a:r>
            <a:r>
              <a:rPr lang="es-ES" dirty="0"/>
              <a:t>realiza mediciones salariales periódicas por género y nivel jerárquico.</a:t>
            </a:r>
          </a:p>
          <a:p>
            <a:r>
              <a:rPr lang="es-ES" b="1" dirty="0"/>
              <a:t>58% </a:t>
            </a:r>
            <a:r>
              <a:rPr lang="es-ES" dirty="0"/>
              <a:t>tiene procedimientos internos para la corrección de las desigualdades</a:t>
            </a:r>
            <a:endParaRPr lang="es-AR" dirty="0"/>
          </a:p>
        </p:txBody>
      </p:sp>
      <p:sp>
        <p:nvSpPr>
          <p:cNvPr id="24" name="TextBox 26">
            <a:extLst>
              <a:ext uri="{FF2B5EF4-FFF2-40B4-BE49-F238E27FC236}">
                <a16:creationId xmlns:a16="http://schemas.microsoft.com/office/drawing/2014/main" id="{52D2541A-D44A-B3C8-DC5F-6E8692A645A2}"/>
              </a:ext>
            </a:extLst>
          </p:cNvPr>
          <p:cNvSpPr txBox="1"/>
          <p:nvPr/>
        </p:nvSpPr>
        <p:spPr>
          <a:xfrm>
            <a:off x="7333588" y="1404445"/>
            <a:ext cx="4476513" cy="369332"/>
          </a:xfrm>
          <a:prstGeom prst="rect">
            <a:avLst/>
          </a:prstGeom>
          <a:solidFill>
            <a:schemeClr val="bg1"/>
          </a:solidFill>
        </p:spPr>
        <p:txBody>
          <a:bodyPr wrap="square" rtlCol="0">
            <a:spAutoFit/>
          </a:bodyPr>
          <a:lstStyle>
            <a:defPPr>
              <a:defRPr lang="es-AR"/>
            </a:defPPr>
            <a:lvl1pPr>
              <a:defRPr sz="1400">
                <a:solidFill>
                  <a:schemeClr val="bg2">
                    <a:lumMod val="50000"/>
                  </a:schemeClr>
                </a:solidFill>
                <a:latin typeface="Arial" panose="020B0604020202020204" pitchFamily="34" charset="0"/>
                <a:cs typeface="Arial" panose="020B0604020202020204" pitchFamily="34" charset="0"/>
              </a:defRPr>
            </a:lvl1pPr>
          </a:lstStyle>
          <a:p>
            <a:r>
              <a:rPr lang="es-AR" sz="1800" dirty="0"/>
              <a:t>Políticas Salariales y </a:t>
            </a:r>
            <a:r>
              <a:rPr lang="es-AR" sz="1800" dirty="0" err="1"/>
              <a:t>KPIs</a:t>
            </a:r>
            <a:endParaRPr lang="es-AR" sz="1800" dirty="0"/>
          </a:p>
        </p:txBody>
      </p:sp>
    </p:spTree>
    <p:extLst>
      <p:ext uri="{BB962C8B-B14F-4D97-AF65-F5344CB8AC3E}">
        <p14:creationId xmlns:p14="http://schemas.microsoft.com/office/powerpoint/2010/main" val="32724136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ángulo 50">
            <a:extLst>
              <a:ext uri="{FF2B5EF4-FFF2-40B4-BE49-F238E27FC236}">
                <a16:creationId xmlns:a16="http://schemas.microsoft.com/office/drawing/2014/main" id="{E774C966-9F13-4032-9B4E-F7D42CFAEF22}"/>
              </a:ext>
            </a:extLst>
          </p:cNvPr>
          <p:cNvSpPr/>
          <p:nvPr/>
        </p:nvSpPr>
        <p:spPr>
          <a:xfrm rot="16200000">
            <a:off x="-1952466" y="3694224"/>
            <a:ext cx="4275993" cy="371061"/>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0" name="Título 13">
            <a:extLst>
              <a:ext uri="{FF2B5EF4-FFF2-40B4-BE49-F238E27FC236}">
                <a16:creationId xmlns:a16="http://schemas.microsoft.com/office/drawing/2014/main" id="{BC20CE62-E9E4-A3D4-71CD-9211BCC6561D}"/>
              </a:ext>
            </a:extLst>
          </p:cNvPr>
          <p:cNvSpPr txBox="1">
            <a:spLocks/>
          </p:cNvSpPr>
          <p:nvPr/>
        </p:nvSpPr>
        <p:spPr>
          <a:xfrm>
            <a:off x="3195961" y="772546"/>
            <a:ext cx="5361349" cy="1331825"/>
          </a:xfrm>
          <a:prstGeom prst="rect">
            <a:avLst/>
          </a:prstGeom>
        </p:spPr>
        <p:txBody>
          <a:bodyPr anchor="t"/>
          <a:lstStyle>
            <a:defPPr>
              <a:defRPr lang="es-AR"/>
            </a:defPPr>
            <a:lvl1pPr algn="ctr">
              <a:lnSpc>
                <a:spcPct val="90000"/>
              </a:lnSpc>
              <a:spcBef>
                <a:spcPct val="0"/>
              </a:spcBef>
              <a:buNone/>
              <a:defRPr sz="2400" b="1">
                <a:solidFill>
                  <a:srgbClr val="002060"/>
                </a:solidFill>
                <a:latin typeface="Arial" panose="020B0604020202020204" pitchFamily="34" charset="0"/>
                <a:ea typeface="+mj-ea"/>
                <a:cs typeface="Arial" panose="020B0604020202020204" pitchFamily="34" charset="0"/>
              </a:defRPr>
            </a:lvl1pPr>
          </a:lstStyle>
          <a:p>
            <a:r>
              <a:rPr lang="en-US" sz="2400" b="1" dirty="0" err="1">
                <a:ea typeface="Calibri"/>
                <a:sym typeface="Calibri"/>
              </a:rPr>
              <a:t>Violencia</a:t>
            </a:r>
            <a:r>
              <a:rPr lang="en-US" sz="2400" b="1" dirty="0">
                <a:ea typeface="Calibri"/>
                <a:sym typeface="Calibri"/>
              </a:rPr>
              <a:t> y </a:t>
            </a:r>
            <a:r>
              <a:rPr lang="en-US" sz="2400" b="1" dirty="0" err="1">
                <a:ea typeface="Calibri"/>
                <a:sym typeface="Calibri"/>
              </a:rPr>
              <a:t>Acoso</a:t>
            </a:r>
            <a:r>
              <a:rPr lang="en-US" sz="2400" b="1" dirty="0">
                <a:ea typeface="Calibri"/>
                <a:sym typeface="Calibri"/>
              </a:rPr>
              <a:t> en </a:t>
            </a:r>
            <a:r>
              <a:rPr lang="en-US" sz="2400" b="1" dirty="0" err="1">
                <a:ea typeface="Calibri"/>
                <a:sym typeface="Calibri"/>
              </a:rPr>
              <a:t>el</a:t>
            </a:r>
            <a:r>
              <a:rPr lang="en-US" sz="2400" b="1" dirty="0">
                <a:ea typeface="Calibri"/>
                <a:sym typeface="Calibri"/>
              </a:rPr>
              <a:t> </a:t>
            </a:r>
            <a:r>
              <a:rPr lang="en-US" sz="2400" b="1" dirty="0" err="1">
                <a:ea typeface="Calibri"/>
                <a:sym typeface="Calibri"/>
              </a:rPr>
              <a:t>ámbito</a:t>
            </a:r>
            <a:r>
              <a:rPr lang="en-US" sz="2400" b="1" dirty="0">
                <a:ea typeface="Calibri"/>
                <a:sym typeface="Calibri"/>
              </a:rPr>
              <a:t> </a:t>
            </a:r>
            <a:r>
              <a:rPr lang="en-US" sz="2400" b="1" dirty="0" err="1">
                <a:ea typeface="Calibri"/>
                <a:sym typeface="Calibri"/>
              </a:rPr>
              <a:t>laboral</a:t>
            </a:r>
            <a:r>
              <a:rPr lang="en-US" sz="2400" b="1" dirty="0">
                <a:ea typeface="Calibri"/>
                <a:sym typeface="Calibri"/>
              </a:rPr>
              <a:t> </a:t>
            </a:r>
            <a:endParaRPr lang="es-AR" sz="2000" b="0" dirty="0"/>
          </a:p>
        </p:txBody>
      </p:sp>
      <p:pic>
        <p:nvPicPr>
          <p:cNvPr id="4" name="Imagen 3">
            <a:extLst>
              <a:ext uri="{FF2B5EF4-FFF2-40B4-BE49-F238E27FC236}">
                <a16:creationId xmlns:a16="http://schemas.microsoft.com/office/drawing/2014/main" id="{42758EDC-F65A-1565-0818-349C6794D980}"/>
              </a:ext>
            </a:extLst>
          </p:cNvPr>
          <p:cNvPicPr>
            <a:picLocks noChangeAspect="1"/>
          </p:cNvPicPr>
          <p:nvPr/>
        </p:nvPicPr>
        <p:blipFill>
          <a:blip r:embed="rId3"/>
          <a:stretch>
            <a:fillRect/>
          </a:stretch>
        </p:blipFill>
        <p:spPr>
          <a:xfrm>
            <a:off x="1009728" y="1967626"/>
            <a:ext cx="8681050" cy="3856703"/>
          </a:xfrm>
          <a:prstGeom prst="rect">
            <a:avLst/>
          </a:prstGeom>
        </p:spPr>
      </p:pic>
      <p:pic>
        <p:nvPicPr>
          <p:cNvPr id="17" name="Picture 19">
            <a:extLst>
              <a:ext uri="{FF2B5EF4-FFF2-40B4-BE49-F238E27FC236}">
                <a16:creationId xmlns:a16="http://schemas.microsoft.com/office/drawing/2014/main" id="{901FF39E-9F03-EA7C-31C2-7404E931D3A7}"/>
              </a:ext>
            </a:extLst>
          </p:cNvPr>
          <p:cNvPicPr>
            <a:picLocks noChangeAspect="1"/>
          </p:cNvPicPr>
          <p:nvPr/>
        </p:nvPicPr>
        <p:blipFill rotWithShape="1">
          <a:blip r:embed="rId4"/>
          <a:srcRect r="30505"/>
          <a:stretch/>
        </p:blipFill>
        <p:spPr>
          <a:xfrm>
            <a:off x="8207539" y="2989141"/>
            <a:ext cx="428361" cy="1143842"/>
          </a:xfrm>
          <a:prstGeom prst="rect">
            <a:avLst/>
          </a:prstGeom>
        </p:spPr>
      </p:pic>
      <p:pic>
        <p:nvPicPr>
          <p:cNvPr id="18" name="Picture 20">
            <a:extLst>
              <a:ext uri="{FF2B5EF4-FFF2-40B4-BE49-F238E27FC236}">
                <a16:creationId xmlns:a16="http://schemas.microsoft.com/office/drawing/2014/main" id="{F713CC86-2940-9BCD-BD43-0239CA8BDAEC}"/>
              </a:ext>
            </a:extLst>
          </p:cNvPr>
          <p:cNvPicPr>
            <a:picLocks noChangeAspect="1"/>
          </p:cNvPicPr>
          <p:nvPr/>
        </p:nvPicPr>
        <p:blipFill>
          <a:blip r:embed="rId5"/>
          <a:stretch>
            <a:fillRect/>
          </a:stretch>
        </p:blipFill>
        <p:spPr>
          <a:xfrm>
            <a:off x="11763640" y="3032119"/>
            <a:ext cx="428360" cy="1057885"/>
          </a:xfrm>
          <a:prstGeom prst="rect">
            <a:avLst/>
          </a:prstGeom>
        </p:spPr>
      </p:pic>
      <p:sp>
        <p:nvSpPr>
          <p:cNvPr id="20" name="TextBox 23">
            <a:extLst>
              <a:ext uri="{FF2B5EF4-FFF2-40B4-BE49-F238E27FC236}">
                <a16:creationId xmlns:a16="http://schemas.microsoft.com/office/drawing/2014/main" id="{C78C30EC-CB68-2718-C216-CE12E43BB92C}"/>
              </a:ext>
            </a:extLst>
          </p:cNvPr>
          <p:cNvSpPr txBox="1"/>
          <p:nvPr/>
        </p:nvSpPr>
        <p:spPr>
          <a:xfrm>
            <a:off x="8473913" y="3299451"/>
            <a:ext cx="3503907" cy="523220"/>
          </a:xfrm>
          <a:prstGeom prst="rect">
            <a:avLst/>
          </a:prstGeom>
          <a:solidFill>
            <a:schemeClr val="bg1"/>
          </a:solidFill>
        </p:spPr>
        <p:txBody>
          <a:bodyPr wrap="square" rtlCol="0">
            <a:spAutoFit/>
          </a:bodyPr>
          <a:lstStyle>
            <a:defPPr>
              <a:defRPr lang="es-AR"/>
            </a:defPPr>
            <a:lvl1pPr>
              <a:defRPr sz="1400">
                <a:solidFill>
                  <a:schemeClr val="bg2">
                    <a:lumMod val="50000"/>
                  </a:schemeClr>
                </a:solidFill>
                <a:latin typeface="Arial" panose="020B0604020202020204" pitchFamily="34" charset="0"/>
                <a:cs typeface="Arial" panose="020B0604020202020204" pitchFamily="34" charset="0"/>
              </a:defRPr>
            </a:lvl1pPr>
          </a:lstStyle>
          <a:p>
            <a:pPr marL="0" marR="0" lvl="0" indent="0" algn="l" rtl="0">
              <a:lnSpc>
                <a:spcPct val="100000"/>
              </a:lnSpc>
              <a:spcBef>
                <a:spcPts val="0"/>
              </a:spcBef>
              <a:spcAft>
                <a:spcPts val="0"/>
              </a:spcAft>
              <a:buNone/>
            </a:pPr>
            <a:r>
              <a:rPr lang="es-AR" sz="1400" b="1" dirty="0">
                <a:solidFill>
                  <a:schemeClr val="dk1"/>
                </a:solidFill>
                <a:latin typeface="Calibri"/>
                <a:ea typeface="Calibri"/>
                <a:cs typeface="Calibri"/>
                <a:sym typeface="Calibri"/>
              </a:rPr>
              <a:t>13,6%</a:t>
            </a:r>
            <a:r>
              <a:rPr lang="es-AR" sz="1400" dirty="0">
                <a:solidFill>
                  <a:schemeClr val="dk1"/>
                </a:solidFill>
                <a:latin typeface="Calibri"/>
                <a:ea typeface="Calibri"/>
                <a:cs typeface="Calibri"/>
                <a:sym typeface="Calibri"/>
              </a:rPr>
              <a:t> de estos protocolos está </a:t>
            </a:r>
            <a:r>
              <a:rPr lang="es-AR" sz="1400" b="1" dirty="0">
                <a:solidFill>
                  <a:schemeClr val="dk1"/>
                </a:solidFill>
                <a:latin typeface="Calibri"/>
                <a:ea typeface="Calibri"/>
                <a:cs typeface="Calibri"/>
                <a:sym typeface="Calibri"/>
              </a:rPr>
              <a:t>adaptado </a:t>
            </a:r>
            <a:r>
              <a:rPr lang="es-AR" sz="1400" dirty="0">
                <a:solidFill>
                  <a:schemeClr val="dk1"/>
                </a:solidFill>
                <a:latin typeface="Calibri"/>
                <a:ea typeface="Calibri"/>
                <a:cs typeface="Calibri"/>
                <a:sym typeface="Calibri"/>
              </a:rPr>
              <a:t>al </a:t>
            </a:r>
            <a:r>
              <a:rPr lang="es-AR" sz="1400" b="1" dirty="0">
                <a:solidFill>
                  <a:schemeClr val="dk1"/>
                </a:solidFill>
                <a:latin typeface="Calibri"/>
                <a:ea typeface="Calibri"/>
                <a:cs typeface="Calibri"/>
                <a:sym typeface="Calibri"/>
              </a:rPr>
              <a:t>Convenio 190 de la OIT</a:t>
            </a:r>
            <a:endParaRPr lang="es-AR" sz="900" b="1" dirty="0">
              <a:latin typeface="Calibri"/>
              <a:ea typeface="Calibri"/>
              <a:cs typeface="Calibri"/>
              <a:sym typeface="Calibri"/>
            </a:endParaRPr>
          </a:p>
        </p:txBody>
      </p:sp>
      <p:sp>
        <p:nvSpPr>
          <p:cNvPr id="6" name="Google Shape;247;g1192dcb4102_0_34">
            <a:extLst>
              <a:ext uri="{FF2B5EF4-FFF2-40B4-BE49-F238E27FC236}">
                <a16:creationId xmlns:a16="http://schemas.microsoft.com/office/drawing/2014/main" id="{149756DF-D8A8-293C-4ECF-BED90EE77B7F}"/>
              </a:ext>
            </a:extLst>
          </p:cNvPr>
          <p:cNvSpPr/>
          <p:nvPr/>
        </p:nvSpPr>
        <p:spPr>
          <a:xfrm>
            <a:off x="7404859" y="3125886"/>
            <a:ext cx="753300" cy="207900"/>
          </a:xfrm>
          <a:prstGeom prst="rightArrow">
            <a:avLst>
              <a:gd name="adj1" fmla="val 50000"/>
              <a:gd name="adj2" fmla="val 50000"/>
            </a:avLst>
          </a:prstGeom>
          <a:solidFill>
            <a:schemeClr val="lt2"/>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02251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1" name="Rectangle 81">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83">
            <a:extLst>
              <a:ext uri="{FF2B5EF4-FFF2-40B4-BE49-F238E27FC236}">
                <a16:creationId xmlns:a16="http://schemas.microsoft.com/office/drawing/2014/main" id="{77F1AF47-AE98-4034-BD91-1976FA4D9C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85">
            <a:extLst>
              <a:ext uri="{FF2B5EF4-FFF2-40B4-BE49-F238E27FC236}">
                <a16:creationId xmlns:a16="http://schemas.microsoft.com/office/drawing/2014/main" id="{8EC0EE2B-2029-48DD-893D-F528E651B0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7200" y="8482"/>
            <a:ext cx="3568276"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Freeform: Shape 87">
            <a:extLst>
              <a:ext uri="{FF2B5EF4-FFF2-40B4-BE49-F238E27FC236}">
                <a16:creationId xmlns:a16="http://schemas.microsoft.com/office/drawing/2014/main" id="{45AE1D08-1ED1-4F59-B42F-4D8EA33DC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Rectangle 89">
            <a:extLst>
              <a:ext uri="{FF2B5EF4-FFF2-40B4-BE49-F238E27FC236}">
                <a16:creationId xmlns:a16="http://schemas.microsoft.com/office/drawing/2014/main" id="{9A79B912-88EA-4640-BDEB-51B3B11A0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92" name="AutoShape 4" descr="GP18G01. Reclutamiento y SelecciÃ³n: Soft Skills &amp;amp; Hard Skill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sp>
        <p:nvSpPr>
          <p:cNvPr id="12294" name="AutoShape 6" descr="GP18G01. Reclutamiento y SelecciÃ³n: Soft Skills &amp;amp; Hard Skill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sp>
        <p:nvSpPr>
          <p:cNvPr id="14" name="Título 1"/>
          <p:cNvSpPr txBox="1">
            <a:spLocks/>
          </p:cNvSpPr>
          <p:nvPr/>
        </p:nvSpPr>
        <p:spPr>
          <a:xfrm>
            <a:off x="662180" y="2862471"/>
            <a:ext cx="3041803" cy="2907802"/>
          </a:xfrm>
          <a:prstGeom prst="rect">
            <a:avLst/>
          </a:prstGeom>
        </p:spPr>
        <p:txBody>
          <a:bodyPr anchor="t">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s-AR" sz="4400" b="1" i="0" u="none" strike="noStrike" kern="1200" cap="none" spc="0" normalizeH="0" baseline="0" noProof="0" dirty="0">
                <a:ln>
                  <a:noFill/>
                </a:ln>
                <a:solidFill>
                  <a:srgbClr val="FFFFFF"/>
                </a:solidFill>
                <a:effectLst/>
                <a:uLnTx/>
                <a:uFillTx/>
                <a:latin typeface="+mj-lt"/>
                <a:ea typeface="+mj-ea"/>
                <a:cs typeface="+mj-cs"/>
              </a:rPr>
              <a:t>Taller de Habilidades Blandas</a:t>
            </a:r>
          </a:p>
        </p:txBody>
      </p:sp>
      <p:sp>
        <p:nvSpPr>
          <p:cNvPr id="15" name="Subtítulo 2">
            <a:extLst>
              <a:ext uri="{FF2B5EF4-FFF2-40B4-BE49-F238E27FC236}">
                <a16:creationId xmlns:a16="http://schemas.microsoft.com/office/drawing/2014/main" id="{9C36125A-91C0-4FC2-9C03-77ADF72AA263}"/>
              </a:ext>
            </a:extLst>
          </p:cNvPr>
          <p:cNvSpPr>
            <a:spLocks noGrp="1"/>
          </p:cNvSpPr>
          <p:nvPr>
            <p:ph type="subTitle" idx="1"/>
          </p:nvPr>
        </p:nvSpPr>
        <p:spPr>
          <a:xfrm>
            <a:off x="662180" y="1087727"/>
            <a:ext cx="3041803" cy="1045873"/>
          </a:xfrm>
        </p:spPr>
        <p:txBody>
          <a:bodyPr anchor="b">
            <a:normAutofit/>
          </a:bodyPr>
          <a:lstStyle/>
          <a:p>
            <a:pPr algn="l"/>
            <a:r>
              <a:rPr lang="es-AR" dirty="0">
                <a:solidFill>
                  <a:srgbClr val="FFFFFF"/>
                </a:solidFill>
              </a:rPr>
              <a:t>Noviembre 2021</a:t>
            </a:r>
          </a:p>
        </p:txBody>
      </p:sp>
      <p:pic>
        <p:nvPicPr>
          <p:cNvPr id="16" name="Picture 8" descr="Resultado de imagen de habilidades blandas y duras">
            <a:extLst>
              <a:ext uri="{FF2B5EF4-FFF2-40B4-BE49-F238E27FC236}">
                <a16:creationId xmlns:a16="http://schemas.microsoft.com/office/drawing/2014/main" id="{D8041759-0905-4756-960C-78518D8EE92E}"/>
              </a:ext>
            </a:extLst>
          </p:cNvPr>
          <p:cNvPicPr>
            <a:picLocks noChangeAspect="1" noChangeArrowheads="1"/>
          </p:cNvPicPr>
          <p:nvPr/>
        </p:nvPicPr>
        <p:blipFill>
          <a:blip r:embed="rId3" cstate="print"/>
          <a:srcRect/>
          <a:stretch>
            <a:fillRect/>
          </a:stretch>
        </p:blipFill>
        <p:spPr bwMode="auto">
          <a:xfrm>
            <a:off x="5774145" y="1617785"/>
            <a:ext cx="4691745" cy="3851187"/>
          </a:xfrm>
          <a:prstGeom prst="rect">
            <a:avLst/>
          </a:prstGeom>
          <a:ln>
            <a:noFill/>
          </a:ln>
          <a:effectLst>
            <a:softEdge rad="112500"/>
          </a:effectLst>
        </p:spPr>
      </p:pic>
      <p:pic>
        <p:nvPicPr>
          <p:cNvPr id="3" name="Imagen 2" descr="Logotipo&#10;&#10;Descripción generada automáticamente">
            <a:extLst>
              <a:ext uri="{FF2B5EF4-FFF2-40B4-BE49-F238E27FC236}">
                <a16:creationId xmlns:a16="http://schemas.microsoft.com/office/drawing/2014/main" id="{015DC3E6-A133-415E-818A-8DC8DA323F4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09080" y="160338"/>
            <a:ext cx="1712976" cy="1356360"/>
          </a:xfrm>
          <a:prstGeom prst="rect">
            <a:avLst/>
          </a:prstGeom>
        </p:spPr>
      </p:pic>
    </p:spTree>
    <p:extLst>
      <p:ext uri="{BB962C8B-B14F-4D97-AF65-F5344CB8AC3E}">
        <p14:creationId xmlns:p14="http://schemas.microsoft.com/office/powerpoint/2010/main" val="2384802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Agustina Guerrero Cultura Inquieta16"/>
          <p:cNvPicPr>
            <a:picLocks noChangeAspect="1" noChangeArrowheads="1"/>
          </p:cNvPicPr>
          <p:nvPr/>
        </p:nvPicPr>
        <p:blipFill>
          <a:blip r:embed="rId3" cstate="print"/>
          <a:srcRect/>
          <a:stretch>
            <a:fillRect/>
          </a:stretch>
        </p:blipFill>
        <p:spPr bwMode="auto">
          <a:xfrm>
            <a:off x="2296867" y="1110785"/>
            <a:ext cx="3142428" cy="4443102"/>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6" name="Título 13">
            <a:extLst>
              <a:ext uri="{FF2B5EF4-FFF2-40B4-BE49-F238E27FC236}">
                <a16:creationId xmlns:a16="http://schemas.microsoft.com/office/drawing/2014/main" id="{8BBD7444-39BC-4A1B-85DC-3357757805AF}"/>
              </a:ext>
            </a:extLst>
          </p:cNvPr>
          <p:cNvSpPr txBox="1">
            <a:spLocks/>
          </p:cNvSpPr>
          <p:nvPr/>
        </p:nvSpPr>
        <p:spPr>
          <a:xfrm>
            <a:off x="2782643" y="36236"/>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s-AR" sz="2800" b="1" dirty="0">
              <a:latin typeface="+mj-lt"/>
              <a:cs typeface="Microsoft Tai Le" panose="020B0502040204020203" pitchFamily="34" charset="0"/>
            </a:endParaRPr>
          </a:p>
        </p:txBody>
      </p:sp>
      <p:sp>
        <p:nvSpPr>
          <p:cNvPr id="7" name="Título 13">
            <a:extLst>
              <a:ext uri="{FF2B5EF4-FFF2-40B4-BE49-F238E27FC236}">
                <a16:creationId xmlns:a16="http://schemas.microsoft.com/office/drawing/2014/main" id="{5A57B557-1028-4A15-9D1E-DA6D28590AD1}"/>
              </a:ext>
            </a:extLst>
          </p:cNvPr>
          <p:cNvSpPr txBox="1">
            <a:spLocks/>
          </p:cNvSpPr>
          <p:nvPr/>
        </p:nvSpPr>
        <p:spPr>
          <a:xfrm>
            <a:off x="2539755" y="0"/>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a:r>
              <a:rPr lang="es-AR" sz="2800" b="1" i="0" dirty="0">
                <a:solidFill>
                  <a:srgbClr val="002060"/>
                </a:solidFill>
                <a:effectLst/>
                <a:latin typeface="+mj-lt"/>
                <a:cs typeface="Microsoft Tai Le" panose="020B0502040204020203" pitchFamily="34" charset="0"/>
              </a:rPr>
              <a:t>¿Qué es una Habilidad?</a:t>
            </a:r>
          </a:p>
          <a:p>
            <a:pPr algn="ctr"/>
            <a:endParaRPr lang="es-AR" sz="2800" b="1" i="0" dirty="0">
              <a:solidFill>
                <a:srgbClr val="002060"/>
              </a:solidFill>
              <a:effectLst/>
              <a:latin typeface="+mj-lt"/>
              <a:cs typeface="Microsoft Tai Le" panose="020B0502040204020203" pitchFamily="34" charset="0"/>
            </a:endParaRPr>
          </a:p>
        </p:txBody>
      </p:sp>
      <p:sp>
        <p:nvSpPr>
          <p:cNvPr id="10" name="Rectángulo 9">
            <a:extLst>
              <a:ext uri="{FF2B5EF4-FFF2-40B4-BE49-F238E27FC236}">
                <a16:creationId xmlns:a16="http://schemas.microsoft.com/office/drawing/2014/main" id="{4D06E58A-AF09-4BA0-B1B0-4B96B8698320}"/>
              </a:ext>
            </a:extLst>
          </p:cNvPr>
          <p:cNvSpPr/>
          <p:nvPr/>
        </p:nvSpPr>
        <p:spPr>
          <a:xfrm>
            <a:off x="0" y="5753854"/>
            <a:ext cx="8309113" cy="755151"/>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b="1" dirty="0">
                <a:solidFill>
                  <a:srgbClr val="002060"/>
                </a:solidFill>
                <a:hlinkClick r:id="rId4"/>
              </a:rPr>
              <a:t>www.menti.com</a:t>
            </a:r>
            <a:r>
              <a:rPr lang="es-AR" sz="2000" b="1" dirty="0">
                <a:solidFill>
                  <a:srgbClr val="002060"/>
                </a:solidFill>
              </a:rPr>
              <a:t>  </a:t>
            </a:r>
          </a:p>
          <a:p>
            <a:pPr algn="ctr"/>
            <a:r>
              <a:rPr lang="es-AR" sz="2000" b="1" dirty="0">
                <a:solidFill>
                  <a:srgbClr val="002060"/>
                </a:solidFill>
              </a:rPr>
              <a:t>Código 2449 7636</a:t>
            </a:r>
          </a:p>
        </p:txBody>
      </p:sp>
      <p:pic>
        <p:nvPicPr>
          <p:cNvPr id="2054" name="Picture 6">
            <a:extLst>
              <a:ext uri="{FF2B5EF4-FFF2-40B4-BE49-F238E27FC236}">
                <a16:creationId xmlns:a16="http://schemas.microsoft.com/office/drawing/2014/main" id="{19E0D73B-779F-4354-897F-AE8B973C65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43815" y="726570"/>
            <a:ext cx="476250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3372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ángulo 12">
            <a:extLst>
              <a:ext uri="{FF2B5EF4-FFF2-40B4-BE49-F238E27FC236}">
                <a16:creationId xmlns:a16="http://schemas.microsoft.com/office/drawing/2014/main" id="{AFF09E1A-1FE7-433D-BF8B-31336CBB10CB}"/>
              </a:ext>
            </a:extLst>
          </p:cNvPr>
          <p:cNvSpPr/>
          <p:nvPr/>
        </p:nvSpPr>
        <p:spPr>
          <a:xfrm>
            <a:off x="-1" y="5824025"/>
            <a:ext cx="8229601" cy="656288"/>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b="1" dirty="0">
                <a:solidFill>
                  <a:srgbClr val="002060"/>
                </a:solidFill>
                <a:hlinkClick r:id="rId3"/>
              </a:rPr>
              <a:t>www.menti.com</a:t>
            </a:r>
            <a:r>
              <a:rPr lang="es-AR" sz="2000" b="1" dirty="0">
                <a:solidFill>
                  <a:srgbClr val="002060"/>
                </a:solidFill>
              </a:rPr>
              <a:t>  </a:t>
            </a:r>
          </a:p>
          <a:p>
            <a:pPr algn="ctr"/>
            <a:r>
              <a:rPr lang="es-AR" sz="2000" b="1" dirty="0">
                <a:solidFill>
                  <a:srgbClr val="002060"/>
                </a:solidFill>
              </a:rPr>
              <a:t>Código 6377 3790</a:t>
            </a:r>
          </a:p>
        </p:txBody>
      </p:sp>
      <p:pic>
        <p:nvPicPr>
          <p:cNvPr id="10" name="Imagen 9">
            <a:extLst>
              <a:ext uri="{FF2B5EF4-FFF2-40B4-BE49-F238E27FC236}">
                <a16:creationId xmlns:a16="http://schemas.microsoft.com/office/drawing/2014/main" id="{4ECC9B19-4B44-4E11-8516-D29E5B08EA85}"/>
              </a:ext>
            </a:extLst>
          </p:cNvPr>
          <p:cNvPicPr>
            <a:picLocks noChangeAspect="1"/>
          </p:cNvPicPr>
          <p:nvPr/>
        </p:nvPicPr>
        <p:blipFill>
          <a:blip r:embed="rId4" cstate="print"/>
          <a:stretch>
            <a:fillRect/>
          </a:stretch>
        </p:blipFill>
        <p:spPr>
          <a:xfrm>
            <a:off x="552281" y="2533295"/>
            <a:ext cx="2791326" cy="2489279"/>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6" name="Picture 2"/>
          <p:cNvPicPr>
            <a:picLocks noChangeAspect="1" noChangeArrowheads="1"/>
          </p:cNvPicPr>
          <p:nvPr/>
        </p:nvPicPr>
        <p:blipFill>
          <a:blip r:embed="rId5" cstate="print"/>
          <a:srcRect/>
          <a:stretch>
            <a:fillRect/>
          </a:stretch>
        </p:blipFill>
        <p:spPr bwMode="auto">
          <a:xfrm>
            <a:off x="8848394" y="3277772"/>
            <a:ext cx="2672682" cy="3580228"/>
          </a:xfrm>
          <a:prstGeom prst="rect">
            <a:avLst/>
          </a:prstGeom>
          <a:ln>
            <a:noFill/>
          </a:ln>
          <a:effectLst>
            <a:outerShdw blurRad="190500" algn="tl" rotWithShape="0">
              <a:srgbClr val="000000">
                <a:alpha val="70000"/>
              </a:srgbClr>
            </a:outerShdw>
          </a:effectLst>
        </p:spPr>
      </p:pic>
      <p:sp>
        <p:nvSpPr>
          <p:cNvPr id="9" name="Título 13">
            <a:extLst>
              <a:ext uri="{FF2B5EF4-FFF2-40B4-BE49-F238E27FC236}">
                <a16:creationId xmlns:a16="http://schemas.microsoft.com/office/drawing/2014/main" id="{1235B5C2-9A84-4ED2-97D3-9749A5CE4870}"/>
              </a:ext>
            </a:extLst>
          </p:cNvPr>
          <p:cNvSpPr txBox="1">
            <a:spLocks/>
          </p:cNvSpPr>
          <p:nvPr/>
        </p:nvSpPr>
        <p:spPr>
          <a:xfrm>
            <a:off x="2411167" y="0"/>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800" b="1" dirty="0">
                <a:solidFill>
                  <a:srgbClr val="002060"/>
                </a:solidFill>
              </a:rPr>
              <a:t>Si tuvieran que presentarse con una habilidad</a:t>
            </a:r>
          </a:p>
          <a:p>
            <a:r>
              <a:rPr lang="es-AR" sz="2800" b="1" dirty="0">
                <a:solidFill>
                  <a:srgbClr val="002060"/>
                </a:solidFill>
              </a:rPr>
              <a:t>¿Cuál sería?</a:t>
            </a:r>
          </a:p>
        </p:txBody>
      </p:sp>
      <p:pic>
        <p:nvPicPr>
          <p:cNvPr id="1028" name="Picture 4">
            <a:extLst>
              <a:ext uri="{FF2B5EF4-FFF2-40B4-BE49-F238E27FC236}">
                <a16:creationId xmlns:a16="http://schemas.microsoft.com/office/drawing/2014/main" id="{D8B927EC-7CA6-4CBF-BA43-E9670A1136F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14750" y="1195716"/>
            <a:ext cx="4614533" cy="46145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7369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uadroTexto 13">
            <a:extLst>
              <a:ext uri="{FF2B5EF4-FFF2-40B4-BE49-F238E27FC236}">
                <a16:creationId xmlns:a16="http://schemas.microsoft.com/office/drawing/2014/main" id="{A1CF5033-52E0-44D7-8C9A-07D7AE015524}"/>
              </a:ext>
            </a:extLst>
          </p:cNvPr>
          <p:cNvSpPr txBox="1"/>
          <p:nvPr/>
        </p:nvSpPr>
        <p:spPr>
          <a:xfrm>
            <a:off x="418028" y="1455021"/>
            <a:ext cx="5797035" cy="4770537"/>
          </a:xfrm>
          <a:prstGeom prst="rect">
            <a:avLst/>
          </a:prstGeom>
          <a:noFill/>
        </p:spPr>
        <p:txBody>
          <a:bodyPr wrap="square">
            <a:spAutoFit/>
          </a:bodyPr>
          <a:lstStyle/>
          <a:p>
            <a:pPr fontAlgn="base"/>
            <a:r>
              <a:rPr lang="es-AR" sz="2000" dirty="0">
                <a:solidFill>
                  <a:srgbClr val="3C78EE"/>
                </a:solidFill>
              </a:rPr>
              <a:t>Competencia</a:t>
            </a:r>
          </a:p>
          <a:p>
            <a:pPr fontAlgn="base"/>
            <a:r>
              <a:rPr lang="es-AR" sz="2400" dirty="0">
                <a:solidFill>
                  <a:srgbClr val="002060"/>
                </a:solidFill>
              </a:rPr>
              <a:t>Las competencias son aquellos rasgos individuales y características que le permiten al individuo </a:t>
            </a:r>
            <a:r>
              <a:rPr lang="es-AR" sz="2400" b="1" dirty="0">
                <a:solidFill>
                  <a:srgbClr val="002060"/>
                </a:solidFill>
              </a:rPr>
              <a:t>desempeñarse de forma óptima.</a:t>
            </a:r>
          </a:p>
          <a:p>
            <a:pPr fontAlgn="base"/>
            <a:endParaRPr lang="es-AR" sz="2400" dirty="0">
              <a:solidFill>
                <a:srgbClr val="002060"/>
              </a:solidFill>
            </a:endParaRPr>
          </a:p>
          <a:p>
            <a:pPr fontAlgn="base"/>
            <a:r>
              <a:rPr lang="es-AR" sz="2000" dirty="0">
                <a:solidFill>
                  <a:srgbClr val="3C78EE"/>
                </a:solidFill>
              </a:rPr>
              <a:t>Habilidad</a:t>
            </a:r>
          </a:p>
          <a:p>
            <a:pPr fontAlgn="base"/>
            <a:r>
              <a:rPr lang="es-AR" sz="2000" dirty="0">
                <a:solidFill>
                  <a:srgbClr val="002060"/>
                </a:solidFill>
              </a:rPr>
              <a:t>La habilidad es la </a:t>
            </a:r>
            <a:r>
              <a:rPr lang="es-AR" sz="2000" b="1" dirty="0">
                <a:solidFill>
                  <a:srgbClr val="002060"/>
                </a:solidFill>
              </a:rPr>
              <a:t>capacidad </a:t>
            </a:r>
            <a:r>
              <a:rPr lang="es-AR" sz="2000" dirty="0">
                <a:solidFill>
                  <a:srgbClr val="002060"/>
                </a:solidFill>
              </a:rPr>
              <a:t>(habitualmente innata) que un individuo tiene </a:t>
            </a:r>
            <a:r>
              <a:rPr lang="es-AR" sz="2000" b="1" dirty="0">
                <a:solidFill>
                  <a:srgbClr val="002060"/>
                </a:solidFill>
              </a:rPr>
              <a:t>para hacer algo</a:t>
            </a:r>
            <a:r>
              <a:rPr lang="es-AR" sz="2000" dirty="0">
                <a:solidFill>
                  <a:srgbClr val="002060"/>
                </a:solidFill>
              </a:rPr>
              <a:t>, cumplir una función y similares. </a:t>
            </a:r>
          </a:p>
          <a:p>
            <a:pPr fontAlgn="base"/>
            <a:endParaRPr lang="es-AR" sz="2000" dirty="0">
              <a:solidFill>
                <a:srgbClr val="FF0000"/>
              </a:solidFill>
            </a:endParaRPr>
          </a:p>
          <a:p>
            <a:pPr algn="l" fontAlgn="base"/>
            <a:r>
              <a:rPr lang="es-AR" sz="1600" b="0" i="0" dirty="0">
                <a:solidFill>
                  <a:srgbClr val="3C78EE"/>
                </a:solidFill>
                <a:effectLst/>
              </a:rPr>
              <a:t>Capacidad</a:t>
            </a:r>
          </a:p>
          <a:p>
            <a:pPr algn="l" fontAlgn="base"/>
            <a:r>
              <a:rPr lang="es-AR" sz="1600" b="0" i="0" dirty="0">
                <a:solidFill>
                  <a:srgbClr val="002060"/>
                </a:solidFill>
                <a:effectLst/>
              </a:rPr>
              <a:t>La capacidad es el conjunto de </a:t>
            </a:r>
            <a:r>
              <a:rPr lang="es-AR" sz="1600" b="1" i="0" dirty="0">
                <a:solidFill>
                  <a:srgbClr val="002060"/>
                </a:solidFill>
                <a:effectLst/>
              </a:rPr>
              <a:t>cualidades o aptitudes que hacen que la persona pueda ser capaz de desarrollar o ejecutar una tarea</a:t>
            </a:r>
            <a:r>
              <a:rPr lang="es-AR" sz="1600" b="0" i="0" dirty="0">
                <a:solidFill>
                  <a:srgbClr val="002060"/>
                </a:solidFill>
                <a:effectLst/>
              </a:rPr>
              <a:t>, desempeñar un cargo concreto, etc.</a:t>
            </a:r>
            <a:endParaRPr lang="es-AR" b="0" i="0" dirty="0">
              <a:solidFill>
                <a:srgbClr val="002060"/>
              </a:solidFill>
              <a:effectLst/>
              <a:latin typeface="Open Sans" panose="020B0606030504020204" pitchFamily="34" charset="0"/>
            </a:endParaRPr>
          </a:p>
        </p:txBody>
      </p:sp>
      <p:pic>
        <p:nvPicPr>
          <p:cNvPr id="1026" name="Picture 2"/>
          <p:cNvPicPr>
            <a:picLocks noChangeAspect="1" noChangeArrowheads="1"/>
          </p:cNvPicPr>
          <p:nvPr/>
        </p:nvPicPr>
        <p:blipFill>
          <a:blip r:embed="rId3" cstate="print"/>
          <a:srcRect l="9149" r="5954"/>
          <a:stretch>
            <a:fillRect/>
          </a:stretch>
        </p:blipFill>
        <p:spPr bwMode="auto">
          <a:xfrm>
            <a:off x="6347957" y="1455021"/>
            <a:ext cx="5426015" cy="5025292"/>
          </a:xfrm>
          <a:prstGeom prst="rect">
            <a:avLst/>
          </a:prstGeom>
          <a:noFill/>
          <a:ln w="9525">
            <a:noFill/>
            <a:miter lim="800000"/>
            <a:headEnd/>
            <a:tailEnd/>
          </a:ln>
        </p:spPr>
      </p:pic>
      <p:sp>
        <p:nvSpPr>
          <p:cNvPr id="6" name="Título 13">
            <a:extLst>
              <a:ext uri="{FF2B5EF4-FFF2-40B4-BE49-F238E27FC236}">
                <a16:creationId xmlns:a16="http://schemas.microsoft.com/office/drawing/2014/main" id="{8AFD881B-880D-406A-BDFA-D2F3B75B222C}"/>
              </a:ext>
            </a:extLst>
          </p:cNvPr>
          <p:cNvSpPr txBox="1">
            <a:spLocks/>
          </p:cNvSpPr>
          <p:nvPr/>
        </p:nvSpPr>
        <p:spPr>
          <a:xfrm>
            <a:off x="2291939" y="0"/>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800" b="1" i="0" dirty="0">
                <a:solidFill>
                  <a:srgbClr val="002060"/>
                </a:solidFill>
                <a:effectLst/>
                <a:latin typeface="+mj-lt"/>
              </a:rPr>
              <a:t>Diferencia entre Habilidad y Competencias </a:t>
            </a:r>
            <a:endParaRPr lang="es-AR" sz="2800" b="1" dirty="0">
              <a:solidFill>
                <a:srgbClr val="002060"/>
              </a:solidFill>
              <a:latin typeface="+mj-lt"/>
            </a:endParaRPr>
          </a:p>
          <a:p>
            <a:pPr algn="ctr"/>
            <a:endParaRPr lang="es-AR" sz="2800" b="1" i="0" dirty="0">
              <a:solidFill>
                <a:srgbClr val="002060"/>
              </a:solidFill>
              <a:effectLst/>
              <a:latin typeface="+mj-lt"/>
              <a:cs typeface="Microsoft Tai Le" panose="020B0502040204020203" pitchFamily="34" charset="0"/>
            </a:endParaRPr>
          </a:p>
        </p:txBody>
      </p:sp>
    </p:spTree>
    <p:extLst>
      <p:ext uri="{BB962C8B-B14F-4D97-AF65-F5344CB8AC3E}">
        <p14:creationId xmlns:p14="http://schemas.microsoft.com/office/powerpoint/2010/main" val="29676746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13">
            <a:extLst>
              <a:ext uri="{FF2B5EF4-FFF2-40B4-BE49-F238E27FC236}">
                <a16:creationId xmlns:a16="http://schemas.microsoft.com/office/drawing/2014/main" id="{A1CF5033-52E0-44D7-8C9A-07D7AE015524}"/>
              </a:ext>
            </a:extLst>
          </p:cNvPr>
          <p:cNvSpPr txBox="1"/>
          <p:nvPr/>
        </p:nvSpPr>
        <p:spPr>
          <a:xfrm>
            <a:off x="6573328" y="1552756"/>
            <a:ext cx="5132718" cy="4088532"/>
          </a:xfrm>
          <a:prstGeom prst="rect">
            <a:avLst/>
          </a:prstGeom>
          <a:noFill/>
        </p:spPr>
        <p:txBody>
          <a:bodyPr wrap="square">
            <a:spAutoFit/>
          </a:bodyPr>
          <a:lstStyle/>
          <a:p>
            <a:pPr fontAlgn="base"/>
            <a:endParaRPr lang="es-AR" sz="2400" dirty="0">
              <a:solidFill>
                <a:srgbClr val="3C78EE"/>
              </a:solidFill>
            </a:endParaRPr>
          </a:p>
          <a:p>
            <a:pPr fontAlgn="base"/>
            <a:r>
              <a:rPr lang="es-AR" sz="2400" dirty="0">
                <a:solidFill>
                  <a:srgbClr val="3C78EE"/>
                </a:solidFill>
              </a:rPr>
              <a:t>Capacidad “puede hacerlo”</a:t>
            </a:r>
          </a:p>
          <a:p>
            <a:pPr fontAlgn="base"/>
            <a:endParaRPr lang="es-AR" sz="2400" dirty="0">
              <a:solidFill>
                <a:srgbClr val="3C78EE"/>
              </a:solidFill>
            </a:endParaRPr>
          </a:p>
          <a:p>
            <a:pPr fontAlgn="base"/>
            <a:endParaRPr lang="es-AR" sz="2400" dirty="0">
              <a:solidFill>
                <a:srgbClr val="3C78EE"/>
              </a:solidFill>
            </a:endParaRPr>
          </a:p>
          <a:p>
            <a:pPr fontAlgn="base"/>
            <a:endParaRPr lang="es-AR" sz="2400" dirty="0">
              <a:solidFill>
                <a:srgbClr val="3C78EE"/>
              </a:solidFill>
            </a:endParaRPr>
          </a:p>
          <a:p>
            <a:pPr fontAlgn="base"/>
            <a:r>
              <a:rPr lang="es-AR" sz="2400" dirty="0">
                <a:solidFill>
                  <a:srgbClr val="3C78EE"/>
                </a:solidFill>
              </a:rPr>
              <a:t>Habilidad “Sabe hacerlo”</a:t>
            </a:r>
          </a:p>
          <a:p>
            <a:pPr fontAlgn="base"/>
            <a:endParaRPr lang="es-AR" sz="2400" dirty="0">
              <a:solidFill>
                <a:srgbClr val="3C78EE"/>
              </a:solidFill>
            </a:endParaRPr>
          </a:p>
          <a:p>
            <a:pPr fontAlgn="base"/>
            <a:endParaRPr lang="es-AR" sz="2400" dirty="0">
              <a:solidFill>
                <a:srgbClr val="3C78EE"/>
              </a:solidFill>
            </a:endParaRPr>
          </a:p>
          <a:p>
            <a:pPr fontAlgn="base"/>
            <a:endParaRPr lang="es-AR" sz="2400" dirty="0">
              <a:solidFill>
                <a:srgbClr val="3C78EE"/>
              </a:solidFill>
            </a:endParaRPr>
          </a:p>
          <a:p>
            <a:pPr fontAlgn="base"/>
            <a:r>
              <a:rPr lang="es-AR" sz="2400" dirty="0">
                <a:solidFill>
                  <a:srgbClr val="3C78EE"/>
                </a:solidFill>
              </a:rPr>
              <a:t>Competencia “lo sabe hacer excelente”</a:t>
            </a:r>
          </a:p>
          <a:p>
            <a:pPr algn="l" fontAlgn="base"/>
            <a:endParaRPr lang="es-AR" b="0" i="0" dirty="0">
              <a:solidFill>
                <a:srgbClr val="333333"/>
              </a:solidFill>
              <a:effectLst/>
              <a:latin typeface="Open Sans" panose="020B0606030504020204" pitchFamily="34" charset="0"/>
            </a:endParaRPr>
          </a:p>
        </p:txBody>
      </p:sp>
      <p:pic>
        <p:nvPicPr>
          <p:cNvPr id="19458" name="Picture 2" descr="Nudo - Agustina Guerrero"/>
          <p:cNvPicPr>
            <a:picLocks noChangeAspect="1" noChangeArrowheads="1"/>
          </p:cNvPicPr>
          <p:nvPr/>
        </p:nvPicPr>
        <p:blipFill>
          <a:blip r:embed="rId2" cstate="print"/>
          <a:srcRect b="6773"/>
          <a:stretch>
            <a:fillRect/>
          </a:stretch>
        </p:blipFill>
        <p:spPr bwMode="auto">
          <a:xfrm>
            <a:off x="2837131" y="1181529"/>
            <a:ext cx="3646213" cy="4808305"/>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8" name="Título 13">
            <a:extLst>
              <a:ext uri="{FF2B5EF4-FFF2-40B4-BE49-F238E27FC236}">
                <a16:creationId xmlns:a16="http://schemas.microsoft.com/office/drawing/2014/main" id="{82569445-372D-410B-B751-50D65A1847DC}"/>
              </a:ext>
            </a:extLst>
          </p:cNvPr>
          <p:cNvSpPr txBox="1">
            <a:spLocks/>
          </p:cNvSpPr>
          <p:nvPr/>
        </p:nvSpPr>
        <p:spPr>
          <a:xfrm>
            <a:off x="2291939" y="0"/>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800" b="1" i="0" dirty="0">
                <a:solidFill>
                  <a:srgbClr val="002060"/>
                </a:solidFill>
                <a:effectLst/>
                <a:latin typeface="+mj-lt"/>
              </a:rPr>
              <a:t>Diferencia entre Habilidad y Competencias </a:t>
            </a:r>
            <a:endParaRPr lang="es-AR" sz="2800" b="1" dirty="0">
              <a:solidFill>
                <a:srgbClr val="002060"/>
              </a:solidFill>
              <a:latin typeface="+mj-lt"/>
            </a:endParaRPr>
          </a:p>
          <a:p>
            <a:pPr algn="ctr"/>
            <a:endParaRPr lang="es-AR" sz="2800" b="1" i="0" dirty="0">
              <a:solidFill>
                <a:srgbClr val="002060"/>
              </a:solidFill>
              <a:effectLst/>
              <a:latin typeface="+mj-lt"/>
              <a:cs typeface="Microsoft Tai Le" panose="020B0502040204020203" pitchFamily="34" charset="0"/>
            </a:endParaRPr>
          </a:p>
        </p:txBody>
      </p:sp>
    </p:spTree>
    <p:extLst>
      <p:ext uri="{BB962C8B-B14F-4D97-AF65-F5344CB8AC3E}">
        <p14:creationId xmlns:p14="http://schemas.microsoft.com/office/powerpoint/2010/main" val="29388056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64" name="Picture 4" descr="https://www.odoo593.com/wp-content/uploads/2018/09/soft-and-hard-skills.jpg"/>
          <p:cNvPicPr>
            <a:picLocks noChangeAspect="1" noChangeArrowheads="1"/>
          </p:cNvPicPr>
          <p:nvPr/>
        </p:nvPicPr>
        <p:blipFill>
          <a:blip r:embed="rId2" cstate="print"/>
          <a:srcRect/>
          <a:stretch>
            <a:fillRect/>
          </a:stretch>
        </p:blipFill>
        <p:spPr bwMode="auto">
          <a:xfrm>
            <a:off x="5405671" y="1974779"/>
            <a:ext cx="5403651" cy="3600000"/>
          </a:xfrm>
          <a:prstGeom prst="rect">
            <a:avLst/>
          </a:prstGeom>
          <a:ln>
            <a:noFill/>
          </a:ln>
          <a:effectLst>
            <a:softEdge rad="112500"/>
          </a:effectLst>
        </p:spPr>
      </p:pic>
      <p:sp useBgFill="1">
        <p:nvSpPr>
          <p:cNvPr id="91" name="Rectangle 81">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83">
            <a:extLst>
              <a:ext uri="{FF2B5EF4-FFF2-40B4-BE49-F238E27FC236}">
                <a16:creationId xmlns:a16="http://schemas.microsoft.com/office/drawing/2014/main" id="{77F1AF47-AE98-4034-BD91-1976FA4D9C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85">
            <a:extLst>
              <a:ext uri="{FF2B5EF4-FFF2-40B4-BE49-F238E27FC236}">
                <a16:creationId xmlns:a16="http://schemas.microsoft.com/office/drawing/2014/main" id="{8EC0EE2B-2029-48DD-893D-F528E651B0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7200" y="8482"/>
            <a:ext cx="3568276"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Freeform: Shape 87">
            <a:extLst>
              <a:ext uri="{FF2B5EF4-FFF2-40B4-BE49-F238E27FC236}">
                <a16:creationId xmlns:a16="http://schemas.microsoft.com/office/drawing/2014/main" id="{45AE1D08-1ED1-4F59-B42F-4D8EA33DC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Rectangle 89">
            <a:extLst>
              <a:ext uri="{FF2B5EF4-FFF2-40B4-BE49-F238E27FC236}">
                <a16:creationId xmlns:a16="http://schemas.microsoft.com/office/drawing/2014/main" id="{9A79B912-88EA-4640-BDEB-51B3B11A0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92" name="AutoShape 4" descr="GP18G01. Reclutamiento y SelecciÃ³n: Soft Skills &amp;amp; Hard Skill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sp>
        <p:nvSpPr>
          <p:cNvPr id="12294" name="AutoShape 6" descr="GP18G01. Reclutamiento y SelecciÃ³n: Soft Skills &amp;amp; Hard Skill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sp>
        <p:nvSpPr>
          <p:cNvPr id="16" name="Título 1"/>
          <p:cNvSpPr>
            <a:spLocks noGrp="1"/>
          </p:cNvSpPr>
          <p:nvPr>
            <p:ph type="ctrTitle"/>
          </p:nvPr>
        </p:nvSpPr>
        <p:spPr>
          <a:xfrm>
            <a:off x="462338" y="2862471"/>
            <a:ext cx="3241646" cy="2907802"/>
          </a:xfrm>
        </p:spPr>
        <p:txBody>
          <a:bodyPr anchor="t">
            <a:normAutofit/>
          </a:bodyPr>
          <a:lstStyle/>
          <a:p>
            <a:pPr algn="l"/>
            <a:r>
              <a:rPr lang="es-AR" sz="4000" b="1">
                <a:solidFill>
                  <a:srgbClr val="FFFFFF"/>
                </a:solidFill>
              </a:rPr>
              <a:t>Organizaciones y Habilidades</a:t>
            </a:r>
            <a:endParaRPr lang="es-AR" sz="4000" b="1" dirty="0">
              <a:solidFill>
                <a:srgbClr val="FFFFFF"/>
              </a:solidFill>
            </a:endParaRPr>
          </a:p>
        </p:txBody>
      </p:sp>
      <p:pic>
        <p:nvPicPr>
          <p:cNvPr id="18" name="Picture 2" descr="https://i0.wp.com/www.universidadescr.com/blog/wp-content/uploads/trabajo-en-equipo-880.jpg?fit=860%2C440&amp;ssl=1"/>
          <p:cNvPicPr>
            <a:picLocks noChangeAspect="1" noChangeArrowheads="1"/>
          </p:cNvPicPr>
          <p:nvPr/>
        </p:nvPicPr>
        <p:blipFill>
          <a:blip r:embed="rId3" cstate="print"/>
          <a:srcRect/>
          <a:stretch>
            <a:fillRect/>
          </a:stretch>
        </p:blipFill>
        <p:spPr bwMode="auto">
          <a:xfrm>
            <a:off x="4343982" y="1842868"/>
            <a:ext cx="7297123" cy="3733414"/>
          </a:xfrm>
          <a:prstGeom prst="rect">
            <a:avLst/>
          </a:prstGeom>
          <a:ln>
            <a:noFill/>
          </a:ln>
          <a:effectLst>
            <a:softEdge rad="112500"/>
          </a:effectLst>
        </p:spPr>
      </p:pic>
      <p:pic>
        <p:nvPicPr>
          <p:cNvPr id="17" name="Imagen 16" descr="Logotipo&#10;&#10;Descripción generada automáticamente">
            <a:extLst>
              <a:ext uri="{FF2B5EF4-FFF2-40B4-BE49-F238E27FC236}">
                <a16:creationId xmlns:a16="http://schemas.microsoft.com/office/drawing/2014/main" id="{78B20B68-6A24-4F51-91DB-65E219FA3E1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09080" y="160338"/>
            <a:ext cx="1712976" cy="1356360"/>
          </a:xfrm>
          <a:prstGeom prst="rect">
            <a:avLst/>
          </a:prstGeom>
        </p:spPr>
      </p:pic>
    </p:spTree>
    <p:extLst>
      <p:ext uri="{BB962C8B-B14F-4D97-AF65-F5344CB8AC3E}">
        <p14:creationId xmlns:p14="http://schemas.microsoft.com/office/powerpoint/2010/main" val="23848027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4ABC0F21-7A87-4DF2-8CA2-5C999808E0B2}"/>
              </a:ext>
            </a:extLst>
          </p:cNvPr>
          <p:cNvPicPr>
            <a:picLocks noChangeAspect="1"/>
          </p:cNvPicPr>
          <p:nvPr/>
        </p:nvPicPr>
        <p:blipFill>
          <a:blip r:embed="rId3" cstate="print"/>
          <a:stretch>
            <a:fillRect/>
          </a:stretch>
        </p:blipFill>
        <p:spPr>
          <a:xfrm>
            <a:off x="5913322" y="1579966"/>
            <a:ext cx="4411319" cy="2967326"/>
          </a:xfrm>
          <a:prstGeom prst="rect">
            <a:avLst/>
          </a:prstGeom>
        </p:spPr>
      </p:pic>
      <p:sp>
        <p:nvSpPr>
          <p:cNvPr id="18" name="CuadroTexto 17">
            <a:extLst>
              <a:ext uri="{FF2B5EF4-FFF2-40B4-BE49-F238E27FC236}">
                <a16:creationId xmlns:a16="http://schemas.microsoft.com/office/drawing/2014/main" id="{EE6AF04E-9EB6-498F-8051-F721C6DFE83C}"/>
              </a:ext>
            </a:extLst>
          </p:cNvPr>
          <p:cNvSpPr txBox="1"/>
          <p:nvPr/>
        </p:nvSpPr>
        <p:spPr>
          <a:xfrm>
            <a:off x="5993378" y="4910653"/>
            <a:ext cx="6099462" cy="1569660"/>
          </a:xfrm>
          <a:prstGeom prst="rect">
            <a:avLst/>
          </a:prstGeom>
          <a:noFill/>
        </p:spPr>
        <p:txBody>
          <a:bodyPr wrap="square">
            <a:spAutoFit/>
          </a:bodyPr>
          <a:lstStyle/>
          <a:p>
            <a:r>
              <a:rPr lang="es-AR" sz="2400" b="1" i="0" dirty="0" err="1">
                <a:solidFill>
                  <a:srgbClr val="002060"/>
                </a:solidFill>
                <a:effectLst/>
              </a:rPr>
              <a:t>Brittle</a:t>
            </a:r>
            <a:r>
              <a:rPr lang="es-AR" sz="2400" b="0" i="0" dirty="0">
                <a:solidFill>
                  <a:srgbClr val="002060"/>
                </a:solidFill>
                <a:effectLst/>
              </a:rPr>
              <a:t> – Frágil o quebradizo</a:t>
            </a:r>
            <a:br>
              <a:rPr lang="es-AR" sz="2400" dirty="0">
                <a:solidFill>
                  <a:srgbClr val="002060"/>
                </a:solidFill>
              </a:rPr>
            </a:br>
            <a:r>
              <a:rPr lang="es-AR" sz="2400" b="1" i="0" dirty="0" err="1">
                <a:solidFill>
                  <a:srgbClr val="002060"/>
                </a:solidFill>
                <a:effectLst/>
              </a:rPr>
              <a:t>Anxious</a:t>
            </a:r>
            <a:r>
              <a:rPr lang="es-AR" sz="2400" b="0" i="0" dirty="0">
                <a:solidFill>
                  <a:srgbClr val="002060"/>
                </a:solidFill>
                <a:effectLst/>
              </a:rPr>
              <a:t> – Ansioso o temeroso</a:t>
            </a:r>
            <a:br>
              <a:rPr lang="es-AR" sz="2400" dirty="0">
                <a:solidFill>
                  <a:srgbClr val="002060"/>
                </a:solidFill>
              </a:rPr>
            </a:br>
            <a:r>
              <a:rPr lang="es-AR" sz="2400" b="1" i="0" dirty="0">
                <a:solidFill>
                  <a:srgbClr val="002060"/>
                </a:solidFill>
                <a:effectLst/>
              </a:rPr>
              <a:t>Non-Linear</a:t>
            </a:r>
            <a:r>
              <a:rPr lang="es-AR" sz="2400" b="0" i="0" dirty="0">
                <a:solidFill>
                  <a:srgbClr val="002060"/>
                </a:solidFill>
                <a:effectLst/>
              </a:rPr>
              <a:t> - No lineal</a:t>
            </a:r>
            <a:br>
              <a:rPr lang="es-AR" sz="2400" dirty="0">
                <a:solidFill>
                  <a:srgbClr val="002060"/>
                </a:solidFill>
              </a:rPr>
            </a:br>
            <a:r>
              <a:rPr lang="es-AR" sz="2400" b="1" i="0" dirty="0">
                <a:solidFill>
                  <a:srgbClr val="002060"/>
                </a:solidFill>
                <a:effectLst/>
              </a:rPr>
              <a:t>Incomprehensible</a:t>
            </a:r>
            <a:r>
              <a:rPr lang="es-AR" sz="2400" b="0" i="0" dirty="0">
                <a:solidFill>
                  <a:srgbClr val="002060"/>
                </a:solidFill>
                <a:effectLst/>
              </a:rPr>
              <a:t> – Incomprensible</a:t>
            </a:r>
            <a:endParaRPr lang="es-AR" sz="2400" dirty="0">
              <a:solidFill>
                <a:srgbClr val="002060"/>
              </a:solidFill>
            </a:endParaRPr>
          </a:p>
        </p:txBody>
      </p:sp>
      <p:pic>
        <p:nvPicPr>
          <p:cNvPr id="8" name="Picture 14" descr="14 cosas que tambiÃ©n te pasan a ti ilustradas por agustina guerrero"/>
          <p:cNvPicPr>
            <a:picLocks noChangeAspect="1" noChangeArrowheads="1"/>
          </p:cNvPicPr>
          <p:nvPr/>
        </p:nvPicPr>
        <p:blipFill>
          <a:blip r:embed="rId4" cstate="print"/>
          <a:srcRect/>
          <a:stretch>
            <a:fillRect/>
          </a:stretch>
        </p:blipFill>
        <p:spPr bwMode="auto">
          <a:xfrm>
            <a:off x="739037" y="1254908"/>
            <a:ext cx="3759302" cy="4881310"/>
          </a:xfrm>
          <a:prstGeom prst="rect">
            <a:avLst/>
          </a:prstGeom>
          <a:noFill/>
        </p:spPr>
      </p:pic>
      <p:sp>
        <p:nvSpPr>
          <p:cNvPr id="7" name="Título 13">
            <a:extLst>
              <a:ext uri="{FF2B5EF4-FFF2-40B4-BE49-F238E27FC236}">
                <a16:creationId xmlns:a16="http://schemas.microsoft.com/office/drawing/2014/main" id="{E80D8DBE-56C8-4041-8D70-17411D9F88AA}"/>
              </a:ext>
            </a:extLst>
          </p:cNvPr>
          <p:cNvSpPr txBox="1">
            <a:spLocks/>
          </p:cNvSpPr>
          <p:nvPr/>
        </p:nvSpPr>
        <p:spPr>
          <a:xfrm>
            <a:off x="2291939" y="-20665"/>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AR" sz="2800" b="1" i="0" dirty="0">
                <a:solidFill>
                  <a:srgbClr val="002060"/>
                </a:solidFill>
                <a:effectLst/>
                <a:latin typeface="+mj-lt"/>
              </a:rPr>
              <a:t>El nuevo mundo BANI: la certeza de la incertidumbre</a:t>
            </a:r>
          </a:p>
          <a:p>
            <a:pPr algn="ctr"/>
            <a:endParaRPr lang="es-AR" sz="2800" b="1" i="0" dirty="0">
              <a:solidFill>
                <a:srgbClr val="002060"/>
              </a:solidFill>
              <a:effectLst/>
              <a:latin typeface="+mj-lt"/>
              <a:cs typeface="Microsoft Tai Le" panose="020B0502040204020203" pitchFamily="34" charset="0"/>
            </a:endParaRPr>
          </a:p>
        </p:txBody>
      </p:sp>
    </p:spTree>
    <p:extLst>
      <p:ext uri="{BB962C8B-B14F-4D97-AF65-F5344CB8AC3E}">
        <p14:creationId xmlns:p14="http://schemas.microsoft.com/office/powerpoint/2010/main" val="366725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AutoShape 2" descr="data:image/jpeg;base64,/9j/4AAQSkZJRgABAQAAAQABAAD/2wCEAAoGBxUTERYTExQWFhYYGiIcGxoYGRoZGh4YIRoZGRgfGxoaHysiHBwoHRkdIzckKCwxMTExGiI3PDcwOyswMS4BCwsLDw4PHRERHTAoIigwMDMwMC4wMDAuOzAwLjAuMDkwLjAwMDAwMDAwMzAwLjAwMDAyMDAwOzAwOTAuLjAyMP/AABEIAL0BCwMBIgACEQEDEQH/xAAcAAEAAwADAQEAAAAAAAAAAAAABQYHAgMEAQj/xABFEAACAQIEAwQFCQYFAgcAAAABAgMAEQQSITEFBkEHEyJRMmFxgZEUI0JScoKSodEIFWKiscEWU5Ph8DPxF0Njo7LC0v/EABoBAQEAAwEBAAAAAAAAAAAAAAABAwQFAgb/xAAqEQEAAgIBAgQGAgMAAAAAAAAAAQIDEQQhMQUSQVEiMmFxgdETwRShsf/aAAwDAQACEQMRAD8A2KlKUClca8P77g744cTRmYWvGGBcXFxdRqBbX2UEhSuNcqBSlKBSlKBSlKBSlKBSlKBSlKBSlKBSlKBSlKBSlKBSlKBSlKBSlKBSlKBSlcaDx8YnjSFzLII0tqzEAD46H2a32saxuHEOca2LwYvEkhZe8ujSFc1y2VRlRgW0y+iwFt6uHaTgJ55oCRlhuIwWKnLI2YsxQN4rgIBr0ba4v4+Ectd2kRv35uQyMjxxgnKSDrZ9VtbPa2mUi9o9xHRdOV+YExcZIBSRLCSNt1bUewrdWAI+qfKpqqjwKMrxGd4kUJKilx4hZldiSAyKQWMrE6EXA1Fza3Uh5mNFKUqoUpSgUpSgUpSgUpSgUpSgUpSgUpSgUpSgUpSgUpSgUpSgUpSgUpSgUpXXKTlNrXsbX2vbS9qCJ5xxEEWFefEqGSLx219L0V213a3vqscqc8xHCzTGUSRRWLv3boFuwGqEs2gZb5b3J0A1rv7QMdie7GHgFpGQSNIykooBJKaKRY5CNTpcG99areBwfEwll4Lw1yxB74CERtY+F2XvLsRcm+h9VRV55M43DjBJNFKsxRsrOiPEviAYKEk1BA9ZGt73JtZazTkDjUsWImixEscrTOFj7lEESOHlDhSCCyZja+/gNaLhZCyBmXKT0360HdSvM2MQSd0WAci4U6Eg39G+/onbauxZ1Klr6C9zsNCQ2/kQfhVR20rw4XiscjZVLdbEqQrW3ysRY6a23I1Gmte6gUpSgUpSgUpSgUpSgUpSgUpSgUpSgUpSgUpSgUpSgUpSgUpSgVT+1jmmTh+AMkNhLIwRCQCFJBZmsdCQqm1+pG+1W4m2tZF+0BxrDy4aGGOVHlWbMyKwLKvdsLkdNxRVV5f5e4vxUGcTOYzdc80rCNhs6hBe6aWIC5dLVdcP2TlYCGRJHANoo8VPFA32gyO1/YwB9XTt5Q45JHgcLDExUhI1CqEN7r3khOdfDo29zsdDfS3S8wiN0DumZrju2BQuVJBaBiLOCBmtroR4hU2aZBiMNxzBMZEwzRRqQQkMcckSgADRRn08IJJN7+Im+tWrg/aNxGSAd5BAJHHzbeMHW+UtHc72OoYdNNane0njqrgJCjyAuLEDwgLu1zbcgZbXsbnpVf4fwPFFRiJFSJFva2SU3JyaZpEA0sup9uoqTKxHuhOJcSxM8zviIlaTKArIfDHqVVgGuAbi/kCNdjWgc7cYhjwOH72TujMUCBSEXMVuS2f0YlvcnpZdCbV55uFR/ILxrKGDGQSShSzSjNGikAkBSzHba99Tc1R+XsdFjnThuMwEryoqpDY5e7RVtmkN1KoNWNrg5rAEhao0rk3AOtw0qukRsFUhgshQlvENdFkta5Go6g3tVR3AODRYSBMPAuWNBYDqTuSx6sSbmpGiFKUqoUpSgUpSgUpSgUpSgUpSgUpSgUpSgUpSgUpSgUpSgUpSg4kV5TwuAtmMEWbz7tL/ABtevZSgieKYWIFWbDK41uyqC69BoBe1idjpVM4/ydLicTh5o51lwcLh1gt4wwsSGLHxgldzZrG1idTo9dL4JCxa1mP0l0P5b+/yqKzXD80zFMf8qhbD4eJgqMyZZwCRcXPpnKVtsSH9InWp7liPDEAlS6TAGOR0KhwVuCCVHjK721Fj0qwcd5dw+MjMeIjWRSLXOjDysy2I1N6yXAfIFxveniBi7lsggkDpH82BGgOm9lBJAIzXPqosTK/c1YZDDK+FiEuIiQ5bMoRZMtgzu5tnXe18xsL2vevbynhJosPG+LVRNlyqkak93GTmEd7ks+2ZtB4R9W5ovAjw8cZWfD4pp58RIWaGKNxEua5LMxsGCHx3PUXsDa2sYgHKQNyLDpvpQmZlQeZOccRC6LhwiBmLnvRn8JdgL5WFgWB2PUa9KsfJfFnxMTvLfOH1AtkHQBLa20v4iTre9iAM/wCfDhpgIsKhaVXytNne7AG8i6HxLoelh9EarfqQvhpEGHllElmZUVyVsbaMuubNl0BB+iB1oabLSqtybzJLMzQ4lFWZM+qAhWySGNhlJOVh4epvc22q00TRSurEYhIxmdlUebEAX9prkrAgEG4OoI8ulVHOlKUClebEYtUsDcsfRVRdj7B0Go1NgL6kV15Jn3ZYh5IM7/iYZR7Mp9tB7aV4jgW/z5r+fzX9O7t+VcSJo9b98vUEBZPcRZGPqsvt6UHvrjXXh5ldQym4O3T8jqD0sdRXnx7FisKkjNqxBsQgtexGzMSAPvEarRXx+I3JWJGlINiVyhQRoQXcgEgixC3I6ivLLx8xtllw8q+tSji3xBP3QalYowqhVAAAsABYADYADYVwxmFWRCre4+R86g4Q49GTvA65Bu17AW3zX9EjqDtULjOd8MhsrPKf/TW49zNlU+4mqpzphWWPOCRkcB11KnXKrFdiymwvvlY67WrBjmvoVsT0ux10AGl7nyAPvrYxY62jc/6c7mcrJitFaRHX3/TRP/EnDhrNDiF9doyPykqU4dzlhJiAsyqx0tIDGb+QLgAn2E1T+H9n+InRWnkWHqEAzOftG4C+zX1iurinIMkXoy38s63U+rMtsv4T7Kloxb6TK478vy7tEfbtLUb19vWS8v8AM2IwEncyqzRjeIkXVejRMdLeQvl0t4TetP4XxBJ41kiYMjbEfmCDqCDoQdRXi1Jr9mzizRfp2mO8T3eylKV4ZilKUClKUClKUHwVhq8e4fjZ55J8ELpmkllY6WDgAeAgsTogHW9bVxDErFDJI5sqIWY3tYAEnXptX52wnaVKhumEwhcqq3ZGa5F7HKHALXJ1N7VFaTgJsJhw+MwsUMbRK7yxqoTOqo6sqSFcyLdbgC6OVFrb1MY7iX7z4ekmCJZX1eMnJIUBKspubekpBF8rWPi88Hmix3EJWkEU0zPp83E2UC98oCDKq31ttfXe5q3vj8QuK4amIA4ZBCpaNg3pIShkAb+LKoyv5kkm9qG0xwbgks0cZYph4ycrbF1sSF8WqpZrKLXsbHztbcHw9MK6tHFEZFA72VmaVgNF1l7sCMBfEQAoAG2ovV+VuZo5vlkp8OHjm1lZgq2kkKxEKV8CkAAi5y3XodL+uLwcMUTsY1BOSPNlzl2+jHbVmObZdwakQ9TrW0dBC0fFTJ3Y+chLOiSBismZFDeMLoypawP0WNt6582c7Jh+4SLK7zzdyrtfukYMFkLFfSyE2IU7ggkWNU796iXE8SwaH5O6Rd3AoOVmksQxZk6hiNF6N9KpPk7s8kkwEOH4oqskLl44lY3UNdiHdTrqzaKfLXS1VJ1voseaaUs0GpAI71ha5+qm9lvYWXTTxNmFevgMsschgmSxIzqyi6X+mAQLDU3t0JboVv1YjiEilYIQq5RYZVX0c7pGqA+EaR9dNRtUVxKGZMNNijKyl4w4LFQxZVJjAjTwl9dLMBe3hY6kLtXTjMQI42ci+UXsNyegHrJ099ZNwTjkUeJjVp8wMueUSyE3tcqx19NcwI3/AOnbcitM4jiUkw4mRgyBo5MwNxkSRJHP4VNEdkSrDG0spu1s0jhS21z4VAJyDWwHrO5JMLjD8+MSsjLCHGYMsqnP4Y5AVC6r3aW1Fg1+tiPXzFxZ4zJH3BkTu1LMHy6SM6EeiTfw6EefS2sMvEkVDF3AZZWzkK4FnYu5VsgJ1K5QSbl3RbAEWD08Gd45V7zEqwU2Kl5M+sWZg0bgW1kRrn0VjvcZyBaMLiFkUOhuDfcEG4JBBBAIIIIsfKqVxzCRpJ4cL3qAqM4cgHwd4bKotrddrfS1FgDI8G5is4gyAjNrJ3im+ezM1lzDNnkByhrZczXFstBOYYZJ3To6hx9q+WT3aIfazVygHz8p65UX3DOw/NzXyPx4hmGyJkv/ABMQ7D3AJ+I+VdeKfupe9PoOoRydlILFCfUc7AnocnS5FHvqn8q4/iL8Tx0eJjK4VD8ySgVfSsmR7DvMyatqcpsNNquVefHYsRrc79B1JoKfzvbu8T9k/Gwt/NXj7PMHHlfFSlQkK2DMQFU5M0jEnQWQrr0DNUXzdxtH+ZEi3Y5pGzACwINgb6nMVvbbY71Pcq8OjxnDZ8KxKqzMrFdDYqjKQdvIfdrLXdccz7y0cnlvy6xPpG/yueCxccsayROsiMLqyEMpG2hGhrnPEHUq2xqP5Z4FHgsLHhosxRAdWN2JLFmJ9pJqUrE3mbc5cNvE7EeOK7X/AIR/1B7CovbzVahuUOYmwk2pPcubSLvboHA+sOttxcakLa68wgF5vKxv+HX+9Zah0F/Ktjjx56zWXK8QtOPJXJXv+m9xuCAQbg6gjYjpauyqX2X8ZMkLYdz4orZPXGdh90i3sK1cqwWrNZ1LoYskZKRePVypSlRkKUpQQ/NXMUWAw7YibMUUgWQXYsdABcgfEgVl/Fe3aR7phMIATorSOXP+mgGv3jWucV4dHiY2imRZI3FmVhcHqPYQQCCNQRVf5d7PMPgjIYHlUSEGxKErbor5c5HqJO3tuVj3EMNxziekkeKkQm+Up3UXmPCQqG3nrVr7LOynE4fFx4vGZY+6uVjDB2LkFQWK3UAXvoSbgbVp37lH+bJ8afuc/wCfJ8f96hpITpmVlBIJBAI3Fxa4rC+33F3kwsJFmjSQkeQZ1CgeoBLX62rZP3Qf8+T4/wC9QHNnZrBjzG00soZLgMpW5U9DmB66/Ggzvhk0WH4VgkbBzT96JJJVjW6MO9dYu80NzZbj7C72FvTNzqZI4Ui4TLLiI1YAvGSY2IUKYrIWDAqCCMp0rz8TTE8PxM2Gw2Iy4bChFM+K8YQuiyFIwqn6/oKpN9+lQ/MHaljpAY48Y5QghiIY4SenhKlmAt1uDrsKDRYOb+FYGTvpxbGTWaayZ5I3sFZXIvkC2tlBubXIJNzeeHcZixEAngkWWNgSrA6adDfVSOoOor8oQYF3jkkVSUjALnoMzBF95J29R8q0/wDZ2xrHEYjDm5jKLJboHV1W/vDa+eUVRceceNPw5sGwgkmDCQFUHjzB42jBAB6Mw9pqurzliMRDHhjCsLLmzynVo0JcIkJW2WQRFUz7jxbEirv2mxzfIi+HTPKrqoW9syOwR1vcWBuPgKovDuANOh+UM0CKwjaOIKTa6tIcyE3vfZQCCpte+vmXqOrrw/DsMmHZ5MirK2W5I1UaAA9TY+3xC1S3Dpp8HHBIHcQO1u5bWMxZjmCqfRyoSRltmAVtRe8pBwiHDPHJhpYWGql2QSML2CgSyy5YxfQotib3sbG/p5gzT4eGMyxPMJIz3ZTLIHJyMHAchVs5ViV9Em3iK00JnhPEUUOmZpEjcqrBWeyiws7KDchgy3OuVQTe+ZpIYuFgR3kZ8xnU/wB6cNmzxK/d92CoOXTS4B6ada72QHcA+0XqvLzpi4gLK6WGgVWGnkAo/oK4O7SaIpX+NhYjzyo2t/tADb0tq9gFdWMxCxxs7MFCi5LaAe31VUdSvHBFdmVEQElmaw3JZmY9SSSSdyTXzAcRhxEeeKRJE2JUggHqGHQ2Ox86xvjHGpJ2dpG8b5M4U2UotiNLkEK6E+ognS9dvKPMRw012PzcqhJPIE5gjerK19fIn3Zf4tRvbRjmR5ta6e//ABKYPj2IEmXDzFVkkIijOQoM7ExqucHIoBtZbAAbVIx8awo4g2FxuNSQrCrMzukcPe53zxk6bLkOVieux0rI+d8fnkSJT4VUE/aI/sLfE1PcpdmDSqJcWzRqwuEWwkt0zEghPZYn2VM013qI7M3AxZbU81pmZnr9oalyxxzDYrieIEEiOsMEUceUixu8jzFPrDSIEjTwipBIFTGyfJY0UoimZUUL3jOzd2LiwEiqrNc7iQAkA3FIbs5wCrfI6kbOJHDA9CNbX91fOX0m4W8r4Zji4pCGeOU5JcwuAUkAKsbHZgL2FYnRni5NbiN/ZqmFxKyLmU3HwIPUMDqrDqDqK447FiNbnfoPM/pWe8M5nbGwYnGQN8nmRipQsPBFGoKiUMMviLSeO3h0APgqIk5kxcq5g8dmFw6L4iCLjV2bp6qyVpa/ytDPyKYNTf1SvOXGAkbR5rySDxeaofSJt1bYD136VTIxYC++59pNz/WuMiFjd2JvqfWepJOpPrrlW5ix+SHE5fJ/mttL8pcRMGMhkvZS2R/sOQpv6gSG+5WzisCtfStv5exhmwsEp9J41LfasM3816w8mvWJbvhmTdZrPp/aQpSlazqFKUoFKUoFKUoFKUoMR7fuFzIY5QL4dnY5h0kbKfH67AgHyFqzPgnD/lGIigzqhkcIGe+UFjYXsCdz/wBt6/VfHOGRYmCSGdQ0TqQwPQb5gehFrg9CAa/J6xES5YiWYNZCoILHNZSo3uTa1BsvaDyjFw7l94obse8jaWQgZnbNa58gCQAOnrJJMZ+zbEDPi36iNB7i7E//ABFa1x3hCYzCyYaYHLItmta4OhDKSLXDAEabis64P2PYnCTmTDcTMIOl1iOYr5MufK3v9tBqONw4kjeNr2dSptuLi1x5Gsu4BwyfCRTz4zERsiECS7uSGWRx3l3tZrkKUW97AgnRTpnD4XUWd2eyquZrXYqDdyFAUFidgBt7hmPajw7AvxNfleJaMNCGMd2AL5iiuDYqDlQg9fCtSXqJ1PRo3CMfE2HDqVCAXJzApa2bNmJtlO971UeZedsCjpJeV0ZrI8QB7110tFmIzBWtdx4b5QCTmyw0PEOFLghg5p4jhg4eyyuWKh2cKVi8bMb63sL63NhXu5b5X4dxTLikeVkgZoo41PdpGqyGSPw2zXysupOvUXobmJ3tM43n2PD4iDAiBzNIq5Uzx5YwbgCRwSBbKb5b2C9dLzOH40zXNogLkA526aE+hqLjQ6XFtK8z8iYRsQMU6O0yiyuZGWwsw0CFRsx386k8PwHDoLCFDqTdxnNybnxPc7midHS/F8up7th1CM2a3qUr4vO1wfK50PvdEmjscrxuvqKspHwIINV3mjhKKYWiis2YjLGgAYeFrGw3ugA2tcnZasHDcOY4UjJBKqAbbXtrb1XoTEI//CmF7pohCoVt/rGxJHj9I2uba7G22lVPjvZtlXNhiXK/QbKrW/hYBUNugYD7Q66DiJgilmNlUEk+QAuTUK3GpZL92iIOjPdz70WwB+8a91vaOzHbi1yxrX9Mq5W5VEnEGnlU5YgvhYW+eAK2IO2XJmt5la0GacJYnr+hP9re0ivsseQki8jMbuRlBLWAu2oGwA02AAG1qjeIElhmte2w1AHlfqepPs8tZadzt1uJg8lYp3+rhiJy5ufcOgry4KfvBnUgobgW3NiRcnptt/webj2IyQNbdvCPfe/vyg15+XcSqeA6K9ip6Z7BSD5XsLeZuNyL+oxzNZs95edjxcmvHnpuO/19I/Kl9qPChFiVmUWEykkfxrYMfeCp9t6keW+J2wsQJ1AI2ubBmAbUjQAfkff7u12K+HhNte9sPPVW/QV4+AQFI0gcD0bsNiGYs1rjUEAr76ycffm6OB45FInU++/2+TT+NmA8OnpHW97HTz1H9OmnYLdNRXe/CTclHA3tddvLrrYG3/c15lXKtr7VtxFo7uBa2O0fDPVyWte7OpM3DofUXHwlcVkIOtv+dK1vs1W3DYvW0h/96SsPJ+WG74Z88/ZZaUpWm7ZSlKBSlKBSlKBSlcaChdt/MvyXhxhRrS4m8YHUR/8Amn4EL9+qN2C8oiedsbKLxwNaMHYzWBv9wEH2sp6VZO1vs+xnEMWk0DRsixBMjOVIYMzGwtbW41v09VTfIHD8bhcGmHfDJF3emkiSZySWZjYi1ydrn8qi6XmlRHe4r6i/y/8A6qG525wfhuCM8satKzhI0vYFiCSWtfQBSfXoNL3ps0uFZb20YrAxz4f5XAZi8bC6HLIgVlK7Mt1JdtzplPmazfjXahxLEE3xLRKfow/Ngexl8Z97GpDlTEcVl8TYWbHYd7FlnVnRvIrJIDY+y412oPdFxHluNA4w2Jlf6jFtD6/nQtveffWmdlOPinwPexQ9wDIwyWAFhbLlIVVIy21UAZs3W9VTE8W4bh0MsnL+IQr6XeYVe7U/bc5bX62qAw3bZiFxXe9xEMOQqdyt7hVzWKvtm8R+jawAsN6o3qlVDl/tP4dirBZxE5t4Jvmzc9Mx8DH2NVsVwQCCCDsRqKg50pSqiK5mB+TtY65kt0ue9Syi+l29EX0udSBrULHilKAqfVsQQdiCDqCDcEHUGrXJGGFmAIuDYi+oNx8CAfdVfx/DklxMkeYoxQMCtvELKrZ1O+48QsdxewAoz4csU6W7ImXHqu3iPq2+NRzOSSTuanP8GSdJ4/8ATb+nef3rjHwJVmELfOSZcwL2WIDUXyC7OQQfAzWNr9KOj/mYaR8PWVI4piTJMFF1WMXW4sWYj0gDutrWPXU6giulItCDY3JuLaa7gDy6WrZcVgo5VyyxpIvk6hh8GFV3iXIcL3MTNC3kLul/sMbgepSoraxZ61jUw+T8Q4ubkZZyxbv6fbtpnvdgkXJYrtmYtl+yGJy6eVfIIFS5Uanrufia9/FuFyYeTu5VAJF1I1Vl81PqvqDqLjzBPiy7VuU8sxurg5pyxaa5Jnf1dgPqqIfc+2pZTqP+ev8AtUO2t6t3nDD6DWy8kw5OH4cHrGG/GS//ANqx3DYcyOka+k7BF+0xCj8zW8QRBVCjQKLD2DQflWlyZ7Q7vhlPmt+HbSlK1XXKUpQKUpQKUpQKUpQKUpQKyP8AaRkPc4RehkkPvCoB/U1rE0qopZiFVQSSTYAAXJJOwArE+3bmbC4uPDphp0mZGctkuQAVUDW1uhoPP2D8oR4maTFToHSEhUVhdTIQSSR1yi2h6sD0rdrVlf7OuIUYLEqxA+eB1IF7xqOvs/OtQ+VJ9dPxD9aDsKg6EaVSuZuyfAYol1jOHkP0obKD7Yz4fgAfXVx+VJ9dPxD9afKk+un4h+tFYHzN2L4zDgvAVxKeSDJJ/pkkH7rE+qqzwTmfG8NkKxSyRFT4onBy33IaNtAfXYGv1GMSn11/EKi+PcEwWMXLiYoZbCwLWDgHfK4IZfcaIoXKnbhFJZMdH3Lf5iXeMn1rqye7NWk8K4tBiU7yCWOVNrxsGAPkbbH1Gsq5r7GsMI5JcJie7KqW7uVlZDYE2D3BUabnNUL+zyJP3jJlv3fctn+qTnTJf13vb3+uoN8rhkF72F9r21t7a50qhXgxHDQ0yS5rFbXFt7Z8uvQeNr+de+lBxpXKuJoI3mThQxGHeOwzWuhPSQA5T7Oh8wSKyeLYHXXXXex1tUZzH2s8UWaSIhMKyMQUEasy66AmTMDp1AsdxXq4Ni2lgSRtWYXYgADNdiTYaAX8tK3OLbrMOL4zj+GLx76ep2shJGw/OolakeIyWS3mfyqPrat3cfFHw791h7O8D3uPjJGkYaQ/d8K+/M6t7q12vzmnPc/D53GG7vVVD50zXIubA3BA8XTyrWeyzniTicMhlh7t4ioLrfI5YE+G+oItqLn0l11rnZreaz6jh4/Jij69V1pSlYm0UpSgUpSgUpSgUpSgUpSg4OoIsdQelRp5bwtrfJ4reWUW+FStKCOXgUAFhGAPIFgPgDX39yQ/U/mb9akKUXco79yQ/U/mb9a+/uSH6n8zfrUhSmjco79xwfUP4m/Wg4HD9T+Zv1qRpTRuUTjOW8PKjRyRZkYWYFnsR8a7OD8Cw+FUrh4I4Qd8ihSbbZju3vqSpQ2UpSiFKUoFKUoIfj3K2FxotiYEkIFgxFnA/hdbMB76iE7OMOihYnlRVFguZWA/EhJ+NW+vFi+KRROqSOFZtgb67ne38J+FWtprO4ljyYqZI1aNqriOzRHN/lDj7g/WuMfZfD9LES/dCKfiwarOnHoDb5wC97XDKGtcnKWADaAnS+1JePQKATILMqsLBmur3yEWBve1e5y3n1Y44mGO1YV7hvZRw2Js5gMzb3mdnBPUldFPvFW3DYdI0CRqqIugVQFUD1AaCvCOYcOTbvNv4X06am2n+x8jUhDKHUMpuCLj2VjbDspSlApSlApSlApSlApSlApSlApSlApSlApSlApSlApSlApSlApSlApSlAqN4lwSOZw75rgAaG2gJO33j/tUlSghX5WgZcpzkWsPGRb2WtaucvLcDKFZSVAsBmaw1zef/LCpelNG0H/hLD9FYfeO9lF9Tpoo2ttUvhoQiBBew89T767aUClKUH//2Q=="/>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sp>
        <p:nvSpPr>
          <p:cNvPr id="16388" name="AutoShape 4" descr="data:image/jpeg;base64,/9j/4AAQSkZJRgABAQAAAQABAAD/2wCEAAoGBxUTERYTExQWFhYYGiIcGxoYGRoZGh4YIRoZGRgfGxoaHysiHBwoHRkdIzckKCwxMTExGiI3PDcwOyswMS4BCwsLDw4PHRERHTAoIigwMDMwMC4wMDAuOzAwLjAuMDkwLjAwMDAwMDAwMzAwLjAwMDAyMDAwOzAwOTAuLjAyMP/AABEIAL0BCwMBIgACEQEDEQH/xAAcAAEAAwADAQEAAAAAAAAAAAAABQYHAgMEAQj/xABFEAACAQIEAwQFCQYFAgcAAAABAgMAEQQSITEFBkEHEyJRMmFxgZEUI0JScoKSodEIFWKiscEWU5Ph8DPxF0Njo7LC0v/EABoBAQEAAwEBAAAAAAAAAAAAAAABAwQFAgb/xAAqEQEAAgIBAgQGAgMAAAAAAAAAAQIDEQQhMQUSQVEiMmFxgdETwRShsf/aAAwDAQACEQMRAD8A2KlKUClca8P77g744cTRmYWvGGBcXFxdRqBbX2UEhSuNcqBSlKBSlKBSlKBSlKBSlKBSlKBSlKBSlKBSlKBSlKBSlKBSlKBSlKBSlKBSlcaDx8YnjSFzLII0tqzEAD46H2a32saxuHEOca2LwYvEkhZe8ujSFc1y2VRlRgW0y+iwFt6uHaTgJ55oCRlhuIwWKnLI2YsxQN4rgIBr0ba4v4+Ectd2kRv35uQyMjxxgnKSDrZ9VtbPa2mUi9o9xHRdOV+YExcZIBSRLCSNt1bUewrdWAI+qfKpqqjwKMrxGd4kUJKilx4hZldiSAyKQWMrE6EXA1Fza3Uh5mNFKUqoUpSgUpSgUpSgUpSgUpSgUpSgUpSgUpSgUpSgUpSgUpSgUpSgUpSgUpXXKTlNrXsbX2vbS9qCJ5xxEEWFefEqGSLx219L0V213a3vqscqc8xHCzTGUSRRWLv3boFuwGqEs2gZb5b3J0A1rv7QMdie7GHgFpGQSNIykooBJKaKRY5CNTpcG99areBwfEwll4Lw1yxB74CERtY+F2XvLsRcm+h9VRV55M43DjBJNFKsxRsrOiPEviAYKEk1BA9ZGt73JtZazTkDjUsWImixEscrTOFj7lEESOHlDhSCCyZja+/gNaLhZCyBmXKT0360HdSvM2MQSd0WAci4U6Eg39G+/onbauxZ1Klr6C9zsNCQ2/kQfhVR20rw4XiscjZVLdbEqQrW3ysRY6a23I1Gmte6gUpSgUpSgUpSgUpSgUpSgUpSgUpSgUpSgUpSgUpSgUpSgUpSgVT+1jmmTh+AMkNhLIwRCQCFJBZmsdCQqm1+pG+1W4m2tZF+0BxrDy4aGGOVHlWbMyKwLKvdsLkdNxRVV5f5e4vxUGcTOYzdc80rCNhs6hBe6aWIC5dLVdcP2TlYCGRJHANoo8VPFA32gyO1/YwB9XTt5Q45JHgcLDExUhI1CqEN7r3khOdfDo29zsdDfS3S8wiN0DumZrju2BQuVJBaBiLOCBmtroR4hU2aZBiMNxzBMZEwzRRqQQkMcckSgADRRn08IJJN7+Im+tWrg/aNxGSAd5BAJHHzbeMHW+UtHc72OoYdNNane0njqrgJCjyAuLEDwgLu1zbcgZbXsbnpVf4fwPFFRiJFSJFva2SU3JyaZpEA0sup9uoqTKxHuhOJcSxM8zviIlaTKArIfDHqVVgGuAbi/kCNdjWgc7cYhjwOH72TujMUCBSEXMVuS2f0YlvcnpZdCbV55uFR/ILxrKGDGQSShSzSjNGikAkBSzHba99Tc1R+XsdFjnThuMwEryoqpDY5e7RVtmkN1KoNWNrg5rAEhao0rk3AOtw0qukRsFUhgshQlvENdFkta5Go6g3tVR3AODRYSBMPAuWNBYDqTuSx6sSbmpGiFKUqoUpSgUpSgUpSgUpSgUpSgUpSgUpSgUpSgUpSgUpSgUpSg4kV5TwuAtmMEWbz7tL/ABtevZSgieKYWIFWbDK41uyqC69BoBe1idjpVM4/ydLicTh5o51lwcLh1gt4wwsSGLHxgldzZrG1idTo9dL4JCxa1mP0l0P5b+/yqKzXD80zFMf8qhbD4eJgqMyZZwCRcXPpnKVtsSH9InWp7liPDEAlS6TAGOR0KhwVuCCVHjK721Fj0qwcd5dw+MjMeIjWRSLXOjDysy2I1N6yXAfIFxveniBi7lsggkDpH82BGgOm9lBJAIzXPqosTK/c1YZDDK+FiEuIiQ5bMoRZMtgzu5tnXe18xsL2vevbynhJosPG+LVRNlyqkak93GTmEd7ks+2ZtB4R9W5ovAjw8cZWfD4pp58RIWaGKNxEua5LMxsGCHx3PUXsDa2sYgHKQNyLDpvpQmZlQeZOccRC6LhwiBmLnvRn8JdgL5WFgWB2PUa9KsfJfFnxMTvLfOH1AtkHQBLa20v4iTre9iAM/wCfDhpgIsKhaVXytNne7AG8i6HxLoelh9EarfqQvhpEGHllElmZUVyVsbaMuubNl0BB+iB1oabLSqtybzJLMzQ4lFWZM+qAhWySGNhlJOVh4epvc22q00TRSurEYhIxmdlUebEAX9prkrAgEG4OoI8ulVHOlKUClebEYtUsDcsfRVRdj7B0Go1NgL6kV15Jn3ZYh5IM7/iYZR7Mp9tB7aV4jgW/z5r+fzX9O7t+VcSJo9b98vUEBZPcRZGPqsvt6UHvrjXXh5ldQym4O3T8jqD0sdRXnx7FisKkjNqxBsQgtexGzMSAPvEarRXx+I3JWJGlINiVyhQRoQXcgEgixC3I6ivLLx8xtllw8q+tSji3xBP3QalYowqhVAAAsABYADYADYVwxmFWRCre4+R86g4Q49GTvA65Bu17AW3zX9EjqDtULjOd8MhsrPKf/TW49zNlU+4mqpzphWWPOCRkcB11KnXKrFdiymwvvlY67WrBjmvoVsT0ux10AGl7nyAPvrYxY62jc/6c7mcrJitFaRHX3/TRP/EnDhrNDiF9doyPykqU4dzlhJiAsyqx0tIDGb+QLgAn2E1T+H9n+InRWnkWHqEAzOftG4C+zX1iurinIMkXoy38s63U+rMtsv4T7Kloxb6TK478vy7tEfbtLUb19vWS8v8AM2IwEncyqzRjeIkXVejRMdLeQvl0t4TetP4XxBJ41kiYMjbEfmCDqCDoQdRXi1Jr9mzizRfp2mO8T3eylKV4ZilKUClKUClKUHwVhq8e4fjZ55J8ELpmkllY6WDgAeAgsTogHW9bVxDErFDJI5sqIWY3tYAEnXptX52wnaVKhumEwhcqq3ZGa5F7HKHALXJ1N7VFaTgJsJhw+MwsUMbRK7yxqoTOqo6sqSFcyLdbgC6OVFrb1MY7iX7z4ekmCJZX1eMnJIUBKspubekpBF8rWPi88Hmix3EJWkEU0zPp83E2UC98oCDKq31ttfXe5q3vj8QuK4amIA4ZBCpaNg3pIShkAb+LKoyv5kkm9qG0xwbgks0cZYph4ycrbF1sSF8WqpZrKLXsbHztbcHw9MK6tHFEZFA72VmaVgNF1l7sCMBfEQAoAG2ovV+VuZo5vlkp8OHjm1lZgq2kkKxEKV8CkAAi5y3XodL+uLwcMUTsY1BOSPNlzl2+jHbVmObZdwakQ9TrW0dBC0fFTJ3Y+chLOiSBismZFDeMLoypawP0WNt6582c7Jh+4SLK7zzdyrtfukYMFkLFfSyE2IU7ggkWNU796iXE8SwaH5O6Rd3AoOVmksQxZk6hiNF6N9KpPk7s8kkwEOH4oqskLl44lY3UNdiHdTrqzaKfLXS1VJ1voseaaUs0GpAI71ha5+qm9lvYWXTTxNmFevgMsschgmSxIzqyi6X+mAQLDU3t0JboVv1YjiEilYIQq5RYZVX0c7pGqA+EaR9dNRtUVxKGZMNNijKyl4w4LFQxZVJjAjTwl9dLMBe3hY6kLtXTjMQI42ci+UXsNyegHrJ099ZNwTjkUeJjVp8wMueUSyE3tcqx19NcwI3/AOnbcitM4jiUkw4mRgyBo5MwNxkSRJHP4VNEdkSrDG0spu1s0jhS21z4VAJyDWwHrO5JMLjD8+MSsjLCHGYMsqnP4Y5AVC6r3aW1Fg1+tiPXzFxZ4zJH3BkTu1LMHy6SM6EeiTfw6EefS2sMvEkVDF3AZZWzkK4FnYu5VsgJ1K5QSbl3RbAEWD08Gd45V7zEqwU2Kl5M+sWZg0bgW1kRrn0VjvcZyBaMLiFkUOhuDfcEG4JBBBAIIIIsfKqVxzCRpJ4cL3qAqM4cgHwd4bKotrddrfS1FgDI8G5is4gyAjNrJ3im+ezM1lzDNnkByhrZczXFstBOYYZJ3To6hx9q+WT3aIfazVygHz8p65UX3DOw/NzXyPx4hmGyJkv/ABMQ7D3AJ+I+VdeKfupe9PoOoRydlILFCfUc7AnocnS5FHvqn8q4/iL8Tx0eJjK4VD8ySgVfSsmR7DvMyatqcpsNNquVefHYsRrc79B1JoKfzvbu8T9k/Gwt/NXj7PMHHlfFSlQkK2DMQFU5M0jEnQWQrr0DNUXzdxtH+ZEi3Y5pGzACwINgb6nMVvbbY71Pcq8OjxnDZ8KxKqzMrFdDYqjKQdvIfdrLXdccz7y0cnlvy6xPpG/yueCxccsayROsiMLqyEMpG2hGhrnPEHUq2xqP5Z4FHgsLHhosxRAdWN2JLFmJ9pJqUrE3mbc5cNvE7EeOK7X/AIR/1B7CovbzVahuUOYmwk2pPcubSLvboHA+sOttxcakLa68wgF5vKxv+HX+9Zah0F/Ktjjx56zWXK8QtOPJXJXv+m9xuCAQbg6gjYjpauyqX2X8ZMkLYdz4orZPXGdh90i3sK1cqwWrNZ1LoYskZKRePVypSlRkKUpQQ/NXMUWAw7YibMUUgWQXYsdABcgfEgVl/Fe3aR7phMIATorSOXP+mgGv3jWucV4dHiY2imRZI3FmVhcHqPYQQCCNQRVf5d7PMPgjIYHlUSEGxKErbor5c5HqJO3tuVj3EMNxziekkeKkQm+Up3UXmPCQqG3nrVr7LOynE4fFx4vGZY+6uVjDB2LkFQWK3UAXvoSbgbVp37lH+bJ8afuc/wCfJ8f96hpITpmVlBIJBAI3Fxa4rC+33F3kwsJFmjSQkeQZ1CgeoBLX62rZP3Qf8+T4/wC9QHNnZrBjzG00soZLgMpW5U9DmB66/Ggzvhk0WH4VgkbBzT96JJJVjW6MO9dYu80NzZbj7C72FvTNzqZI4Ui4TLLiI1YAvGSY2IUKYrIWDAqCCMp0rz8TTE8PxM2Gw2Iy4bChFM+K8YQuiyFIwqn6/oKpN9+lQ/MHaljpAY48Y5QghiIY4SenhKlmAt1uDrsKDRYOb+FYGTvpxbGTWaayZ5I3sFZXIvkC2tlBubXIJNzeeHcZixEAngkWWNgSrA6adDfVSOoOor8oQYF3jkkVSUjALnoMzBF95J29R8q0/wDZ2xrHEYjDm5jKLJboHV1W/vDa+eUVRceceNPw5sGwgkmDCQFUHjzB42jBAB6Mw9pqurzliMRDHhjCsLLmzynVo0JcIkJW2WQRFUz7jxbEirv2mxzfIi+HTPKrqoW9syOwR1vcWBuPgKovDuANOh+UM0CKwjaOIKTa6tIcyE3vfZQCCpte+vmXqOrrw/DsMmHZ5MirK2W5I1UaAA9TY+3xC1S3Dpp8HHBIHcQO1u5bWMxZjmCqfRyoSRltmAVtRe8pBwiHDPHJhpYWGql2QSML2CgSyy5YxfQotib3sbG/p5gzT4eGMyxPMJIz3ZTLIHJyMHAchVs5ViV9Em3iK00JnhPEUUOmZpEjcqrBWeyiws7KDchgy3OuVQTe+ZpIYuFgR3kZ8xnU/wB6cNmzxK/d92CoOXTS4B6ada72QHcA+0XqvLzpi4gLK6WGgVWGnkAo/oK4O7SaIpX+NhYjzyo2t/tADb0tq9gFdWMxCxxs7MFCi5LaAe31VUdSvHBFdmVEQElmaw3JZmY9SSSSdyTXzAcRhxEeeKRJE2JUggHqGHQ2Ox86xvjHGpJ2dpG8b5M4U2UotiNLkEK6E+ognS9dvKPMRw012PzcqhJPIE5gjerK19fIn3Zf4tRvbRjmR5ta6e//ABKYPj2IEmXDzFVkkIijOQoM7ExqucHIoBtZbAAbVIx8awo4g2FxuNSQrCrMzukcPe53zxk6bLkOVieux0rI+d8fnkSJT4VUE/aI/sLfE1PcpdmDSqJcWzRqwuEWwkt0zEghPZYn2VM013qI7M3AxZbU81pmZnr9oalyxxzDYrieIEEiOsMEUceUixu8jzFPrDSIEjTwipBIFTGyfJY0UoimZUUL3jOzd2LiwEiqrNc7iQAkA3FIbs5wCrfI6kbOJHDA9CNbX91fOX0m4W8r4Zji4pCGeOU5JcwuAUkAKsbHZgL2FYnRni5NbiN/ZqmFxKyLmU3HwIPUMDqrDqDqK447FiNbnfoPM/pWe8M5nbGwYnGQN8nmRipQsPBFGoKiUMMviLSeO3h0APgqIk5kxcq5g8dmFw6L4iCLjV2bp6qyVpa/ytDPyKYNTf1SvOXGAkbR5rySDxeaofSJt1bYD136VTIxYC++59pNz/WuMiFjd2JvqfWepJOpPrrlW5ix+SHE5fJ/mttL8pcRMGMhkvZS2R/sOQpv6gSG+5WzisCtfStv5exhmwsEp9J41LfasM3816w8mvWJbvhmTdZrPp/aQpSlazqFKUoFKUoFKUoFKUoMR7fuFzIY5QL4dnY5h0kbKfH67AgHyFqzPgnD/lGIigzqhkcIGe+UFjYXsCdz/wBt6/VfHOGRYmCSGdQ0TqQwPQb5gehFrg9CAa/J6xES5YiWYNZCoILHNZSo3uTa1BsvaDyjFw7l94obse8jaWQgZnbNa58gCQAOnrJJMZ+zbEDPi36iNB7i7E//ABFa1x3hCYzCyYaYHLItmta4OhDKSLXDAEabis64P2PYnCTmTDcTMIOl1iOYr5MufK3v9tBqONw4kjeNr2dSptuLi1x5Gsu4BwyfCRTz4zERsiECS7uSGWRx3l3tZrkKUW97AgnRTpnD4XUWd2eyquZrXYqDdyFAUFidgBt7hmPajw7AvxNfleJaMNCGMd2AL5iiuDYqDlQg9fCtSXqJ1PRo3CMfE2HDqVCAXJzApa2bNmJtlO971UeZedsCjpJeV0ZrI8QB7110tFmIzBWtdx4b5QCTmyw0PEOFLghg5p4jhg4eyyuWKh2cKVi8bMb63sL63NhXu5b5X4dxTLikeVkgZoo41PdpGqyGSPw2zXysupOvUXobmJ3tM43n2PD4iDAiBzNIq5Uzx5YwbgCRwSBbKb5b2C9dLzOH40zXNogLkA526aE+hqLjQ6XFtK8z8iYRsQMU6O0yiyuZGWwsw0CFRsx386k8PwHDoLCFDqTdxnNybnxPc7midHS/F8up7th1CM2a3qUr4vO1wfK50PvdEmjscrxuvqKspHwIINV3mjhKKYWiis2YjLGgAYeFrGw3ugA2tcnZasHDcOY4UjJBKqAbbXtrb1XoTEI//CmF7pohCoVt/rGxJHj9I2uba7G22lVPjvZtlXNhiXK/QbKrW/hYBUNugYD7Q66DiJgilmNlUEk+QAuTUK3GpZL92iIOjPdz70WwB+8a91vaOzHbi1yxrX9Mq5W5VEnEGnlU5YgvhYW+eAK2IO2XJmt5la0GacJYnr+hP9re0ivsseQki8jMbuRlBLWAu2oGwA02AAG1qjeIElhmte2w1AHlfqepPs8tZadzt1uJg8lYp3+rhiJy5ufcOgry4KfvBnUgobgW3NiRcnptt/webj2IyQNbdvCPfe/vyg15+XcSqeA6K9ip6Z7BSD5XsLeZuNyL+oxzNZs95edjxcmvHnpuO/19I/Kl9qPChFiVmUWEykkfxrYMfeCp9t6keW+J2wsQJ1AI2ubBmAbUjQAfkff7u12K+HhNte9sPPVW/QV4+AQFI0gcD0bsNiGYs1rjUEAr76ycffm6OB45FInU++/2+TT+NmA8OnpHW97HTz1H9OmnYLdNRXe/CTclHA3tddvLrrYG3/c15lXKtr7VtxFo7uBa2O0fDPVyWte7OpM3DofUXHwlcVkIOtv+dK1vs1W3DYvW0h/96SsPJ+WG74Z88/ZZaUpWm7ZSlKBSlKBSlKBSlcaChdt/MvyXhxhRrS4m8YHUR/8Amn4EL9+qN2C8oiedsbKLxwNaMHYzWBv9wEH2sp6VZO1vs+xnEMWk0DRsixBMjOVIYMzGwtbW41v09VTfIHD8bhcGmHfDJF3emkiSZySWZjYi1ydrn8qi6XmlRHe4r6i/y/8A6qG525wfhuCM8satKzhI0vYFiCSWtfQBSfXoNL3ps0uFZb20YrAxz4f5XAZi8bC6HLIgVlK7Mt1JdtzplPmazfjXahxLEE3xLRKfow/Ngexl8Z97GpDlTEcVl8TYWbHYd7FlnVnRvIrJIDY+y412oPdFxHluNA4w2Jlf6jFtD6/nQtveffWmdlOPinwPexQ9wDIwyWAFhbLlIVVIy21UAZs3W9VTE8W4bh0MsnL+IQr6XeYVe7U/bc5bX62qAw3bZiFxXe9xEMOQqdyt7hVzWKvtm8R+jawAsN6o3qlVDl/tP4dirBZxE5t4Jvmzc9Mx8DH2NVsVwQCCCDsRqKg50pSqiK5mB+TtY65kt0ue9Syi+l29EX0udSBrULHilKAqfVsQQdiCDqCDcEHUGrXJGGFmAIuDYi+oNx8CAfdVfx/DklxMkeYoxQMCtvELKrZ1O+48QsdxewAoz4csU6W7ImXHqu3iPq2+NRzOSSTuanP8GSdJ4/8ATb+nef3rjHwJVmELfOSZcwL2WIDUXyC7OQQfAzWNr9KOj/mYaR8PWVI4piTJMFF1WMXW4sWYj0gDutrWPXU6giulItCDY3JuLaa7gDy6WrZcVgo5VyyxpIvk6hh8GFV3iXIcL3MTNC3kLul/sMbgepSoraxZ61jUw+T8Q4ubkZZyxbv6fbtpnvdgkXJYrtmYtl+yGJy6eVfIIFS5Uanrufia9/FuFyYeTu5VAJF1I1Vl81PqvqDqLjzBPiy7VuU8sxurg5pyxaa5Jnf1dgPqqIfc+2pZTqP+ev8AtUO2t6t3nDD6DWy8kw5OH4cHrGG/GS//ANqx3DYcyOka+k7BF+0xCj8zW8QRBVCjQKLD2DQflWlyZ7Q7vhlPmt+HbSlK1XXKUpQKUpQKUpQKUpQKUpQKyP8AaRkPc4RehkkPvCoB/U1rE0qopZiFVQSSTYAAXJJOwArE+3bmbC4uPDphp0mZGctkuQAVUDW1uhoPP2D8oR4maTFToHSEhUVhdTIQSSR1yi2h6sD0rdrVlf7OuIUYLEqxA+eB1IF7xqOvs/OtQ+VJ9dPxD9aDsKg6EaVSuZuyfAYol1jOHkP0obKD7Yz4fgAfXVx+VJ9dPxD9afKk+un4h+tFYHzN2L4zDgvAVxKeSDJJ/pkkH7rE+qqzwTmfG8NkKxSyRFT4onBy33IaNtAfXYGv1GMSn11/EKi+PcEwWMXLiYoZbCwLWDgHfK4IZfcaIoXKnbhFJZMdH3Lf5iXeMn1rqye7NWk8K4tBiU7yCWOVNrxsGAPkbbH1Gsq5r7GsMI5JcJie7KqW7uVlZDYE2D3BUabnNUL+zyJP3jJlv3fctn+qTnTJf13vb3+uoN8rhkF72F9r21t7a50qhXgxHDQ0yS5rFbXFt7Z8uvQeNr+de+lBxpXKuJoI3mThQxGHeOwzWuhPSQA5T7Oh8wSKyeLYHXXXXex1tUZzH2s8UWaSIhMKyMQUEasy66AmTMDp1AsdxXq4Ni2lgSRtWYXYgADNdiTYaAX8tK3OLbrMOL4zj+GLx76ep2shJGw/OolakeIyWS3mfyqPrat3cfFHw791h7O8D3uPjJGkYaQ/d8K+/M6t7q12vzmnPc/D53GG7vVVD50zXIubA3BA8XTyrWeyzniTicMhlh7t4ioLrfI5YE+G+oItqLn0l11rnZreaz6jh4/Jij69V1pSlYm0UpSgUpSgUpSgUpSgUpSg4OoIsdQelRp5bwtrfJ4reWUW+FStKCOXgUAFhGAPIFgPgDX39yQ/U/mb9akKUXco79yQ/U/mb9a+/uSH6n8zfrUhSmjco79xwfUP4m/Wg4HD9T+Zv1qRpTRuUTjOW8PKjRyRZkYWYFnsR8a7OD8Cw+FUrh4I4Qd8ihSbbZju3vqSpQ2UpSiFKUoFKUoIfj3K2FxotiYEkIFgxFnA/hdbMB76iE7OMOihYnlRVFguZWA/EhJ+NW+vFi+KRROqSOFZtgb67ne38J+FWtprO4ljyYqZI1aNqriOzRHN/lDj7g/WuMfZfD9LES/dCKfiwarOnHoDb5wC97XDKGtcnKWADaAnS+1JePQKATILMqsLBmur3yEWBve1e5y3n1Y44mGO1YV7hvZRw2Js5gMzb3mdnBPUldFPvFW3DYdI0CRqqIugVQFUD1AaCvCOYcOTbvNv4X06am2n+x8jUhDKHUMpuCLj2VjbDspSlApSlApSlApSlApSlApSlApSlApSlApSlApSlApSlApSlApSlApSlAqN4lwSOZw75rgAaG2gJO33j/tUlSghX5WgZcpzkWsPGRb2WtaucvLcDKFZSVAsBmaw1zef/LCpelNG0H/hLD9FYfeO9lF9Tpoo2ttUvhoQiBBew89T767aUClKUH//2Q=="/>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sp>
        <p:nvSpPr>
          <p:cNvPr id="16390" name="AutoShape 6" descr="data:image/jpeg;base64,/9j/4AAQSkZJRgABAQAAAQABAAD/2wCEAAoGBxUTERYTExQWFhYYGiIcGxoYGRoZGh4YIRoZGRgfGxoaHysiHBwoHRkdIzckKCwxMTExGiI3PDcwOyswMS4BCwsLDw4PHRERHTAoIigwMDMwMC4wMDAuOzAwLjAuMDkwLjAwMDAwMDAwMzAwLjAwMDAyMDAwOzAwOTAuLjAyMP/AABEIAL0BCwMBIgACEQEDEQH/xAAcAAEAAwADAQEAAAAAAAAAAAAABQYHAgMEAQj/xABFEAACAQIEAwQFCQYFAgcAAAABAgMAEQQSITEFBkEHEyJRMmFxgZEUI0JScoKSodEIFWKiscEWU5Ph8DPxF0Njo7LC0v/EABoBAQEAAwEBAAAAAAAAAAAAAAABAwQFAgb/xAAqEQEAAgIBAgQGAgMAAAAAAAAAAQIDEQQhMQUSQVEiMmFxgdETwRShsf/aAAwDAQACEQMRAD8A2KlKUClca8P77g744cTRmYWvGGBcXFxdRqBbX2UEhSuNcqBSlKBSlKBSlKBSlKBSlKBSlKBSlKBSlKBSlKBSlKBSlKBSlKBSlKBSlKBSlcaDx8YnjSFzLII0tqzEAD46H2a32saxuHEOca2LwYvEkhZe8ujSFc1y2VRlRgW0y+iwFt6uHaTgJ55oCRlhuIwWKnLI2YsxQN4rgIBr0ba4v4+Ectd2kRv35uQyMjxxgnKSDrZ9VtbPa2mUi9o9xHRdOV+YExcZIBSRLCSNt1bUewrdWAI+qfKpqqjwKMrxGd4kUJKilx4hZldiSAyKQWMrE6EXA1Fza3Uh5mNFKUqoUpSgUpSgUpSgUpSgUpSgUpSgUpSgUpSgUpSgUpSgUpSgUpSgUpSgUpXXKTlNrXsbX2vbS9qCJ5xxEEWFefEqGSLx219L0V213a3vqscqc8xHCzTGUSRRWLv3boFuwGqEs2gZb5b3J0A1rv7QMdie7GHgFpGQSNIykooBJKaKRY5CNTpcG99areBwfEwll4Lw1yxB74CERtY+F2XvLsRcm+h9VRV55M43DjBJNFKsxRsrOiPEviAYKEk1BA9ZGt73JtZazTkDjUsWImixEscrTOFj7lEESOHlDhSCCyZja+/gNaLhZCyBmXKT0360HdSvM2MQSd0WAci4U6Eg39G+/onbauxZ1Klr6C9zsNCQ2/kQfhVR20rw4XiscjZVLdbEqQrW3ysRY6a23I1Gmte6gUpSgUpSgUpSgUpSgUpSgUpSgUpSgUpSgUpSgUpSgUpSgUpSgVT+1jmmTh+AMkNhLIwRCQCFJBZmsdCQqm1+pG+1W4m2tZF+0BxrDy4aGGOVHlWbMyKwLKvdsLkdNxRVV5f5e4vxUGcTOYzdc80rCNhs6hBe6aWIC5dLVdcP2TlYCGRJHANoo8VPFA32gyO1/YwB9XTt5Q45JHgcLDExUhI1CqEN7r3khOdfDo29zsdDfS3S8wiN0DumZrju2BQuVJBaBiLOCBmtroR4hU2aZBiMNxzBMZEwzRRqQQkMcckSgADRRn08IJJN7+Im+tWrg/aNxGSAd5BAJHHzbeMHW+UtHc72OoYdNNane0njqrgJCjyAuLEDwgLu1zbcgZbXsbnpVf4fwPFFRiJFSJFva2SU3JyaZpEA0sup9uoqTKxHuhOJcSxM8zviIlaTKArIfDHqVVgGuAbi/kCNdjWgc7cYhjwOH72TujMUCBSEXMVuS2f0YlvcnpZdCbV55uFR/ILxrKGDGQSShSzSjNGikAkBSzHba99Tc1R+XsdFjnThuMwEryoqpDY5e7RVtmkN1KoNWNrg5rAEhao0rk3AOtw0qukRsFUhgshQlvENdFkta5Go6g3tVR3AODRYSBMPAuWNBYDqTuSx6sSbmpGiFKUqoUpSgUpSgUpSgUpSgUpSgUpSgUpSgUpSgUpSgUpSgUpSg4kV5TwuAtmMEWbz7tL/ABtevZSgieKYWIFWbDK41uyqC69BoBe1idjpVM4/ydLicTh5o51lwcLh1gt4wwsSGLHxgldzZrG1idTo9dL4JCxa1mP0l0P5b+/yqKzXD80zFMf8qhbD4eJgqMyZZwCRcXPpnKVtsSH9InWp7liPDEAlS6TAGOR0KhwVuCCVHjK721Fj0qwcd5dw+MjMeIjWRSLXOjDysy2I1N6yXAfIFxveniBi7lsggkDpH82BGgOm9lBJAIzXPqosTK/c1YZDDK+FiEuIiQ5bMoRZMtgzu5tnXe18xsL2vevbynhJosPG+LVRNlyqkak93GTmEd7ks+2ZtB4R9W5ovAjw8cZWfD4pp58RIWaGKNxEua5LMxsGCHx3PUXsDa2sYgHKQNyLDpvpQmZlQeZOccRC6LhwiBmLnvRn8JdgL5WFgWB2PUa9KsfJfFnxMTvLfOH1AtkHQBLa20v4iTre9iAM/wCfDhpgIsKhaVXytNne7AG8i6HxLoelh9EarfqQvhpEGHllElmZUVyVsbaMuubNl0BB+iB1oabLSqtybzJLMzQ4lFWZM+qAhWySGNhlJOVh4epvc22q00TRSurEYhIxmdlUebEAX9prkrAgEG4OoI8ulVHOlKUClebEYtUsDcsfRVRdj7B0Go1NgL6kV15Jn3ZYh5IM7/iYZR7Mp9tB7aV4jgW/z5r+fzX9O7t+VcSJo9b98vUEBZPcRZGPqsvt6UHvrjXXh5ldQym4O3T8jqD0sdRXnx7FisKkjNqxBsQgtexGzMSAPvEarRXx+I3JWJGlINiVyhQRoQXcgEgixC3I6ivLLx8xtllw8q+tSji3xBP3QalYowqhVAAAsABYADYADYVwxmFWRCre4+R86g4Q49GTvA65Bu17AW3zX9EjqDtULjOd8MhsrPKf/TW49zNlU+4mqpzphWWPOCRkcB11KnXKrFdiymwvvlY67WrBjmvoVsT0ux10AGl7nyAPvrYxY62jc/6c7mcrJitFaRHX3/TRP/EnDhrNDiF9doyPykqU4dzlhJiAsyqx0tIDGb+QLgAn2E1T+H9n+InRWnkWHqEAzOftG4C+zX1iurinIMkXoy38s63U+rMtsv4T7Kloxb6TK478vy7tEfbtLUb19vWS8v8AM2IwEncyqzRjeIkXVejRMdLeQvl0t4TetP4XxBJ41kiYMjbEfmCDqCDoQdRXi1Jr9mzizRfp2mO8T3eylKV4ZilKUClKUClKUHwVhq8e4fjZ55J8ELpmkllY6WDgAeAgsTogHW9bVxDErFDJI5sqIWY3tYAEnXptX52wnaVKhumEwhcqq3ZGa5F7HKHALXJ1N7VFaTgJsJhw+MwsUMbRK7yxqoTOqo6sqSFcyLdbgC6OVFrb1MY7iX7z4ekmCJZX1eMnJIUBKspubekpBF8rWPi88Hmix3EJWkEU0zPp83E2UC98oCDKq31ttfXe5q3vj8QuK4amIA4ZBCpaNg3pIShkAb+LKoyv5kkm9qG0xwbgks0cZYph4ycrbF1sSF8WqpZrKLXsbHztbcHw9MK6tHFEZFA72VmaVgNF1l7sCMBfEQAoAG2ovV+VuZo5vlkp8OHjm1lZgq2kkKxEKV8CkAAi5y3XodL+uLwcMUTsY1BOSPNlzl2+jHbVmObZdwakQ9TrW0dBC0fFTJ3Y+chLOiSBismZFDeMLoypawP0WNt6582c7Jh+4SLK7zzdyrtfukYMFkLFfSyE2IU7ggkWNU796iXE8SwaH5O6Rd3AoOVmksQxZk6hiNF6N9KpPk7s8kkwEOH4oqskLl44lY3UNdiHdTrqzaKfLXS1VJ1voseaaUs0GpAI71ha5+qm9lvYWXTTxNmFevgMsschgmSxIzqyi6X+mAQLDU3t0JboVv1YjiEilYIQq5RYZVX0c7pGqA+EaR9dNRtUVxKGZMNNijKyl4w4LFQxZVJjAjTwl9dLMBe3hY6kLtXTjMQI42ci+UXsNyegHrJ099ZNwTjkUeJjVp8wMueUSyE3tcqx19NcwI3/AOnbcitM4jiUkw4mRgyBo5MwNxkSRJHP4VNEdkSrDG0spu1s0jhS21z4VAJyDWwHrO5JMLjD8+MSsjLCHGYMsqnP4Y5AVC6r3aW1Fg1+tiPXzFxZ4zJH3BkTu1LMHy6SM6EeiTfw6EefS2sMvEkVDF3AZZWzkK4FnYu5VsgJ1K5QSbl3RbAEWD08Gd45V7zEqwU2Kl5M+sWZg0bgW1kRrn0VjvcZyBaMLiFkUOhuDfcEG4JBBBAIIIIsfKqVxzCRpJ4cL3qAqM4cgHwd4bKotrddrfS1FgDI8G5is4gyAjNrJ3im+ezM1lzDNnkByhrZczXFstBOYYZJ3To6hx9q+WT3aIfazVygHz8p65UX3DOw/NzXyPx4hmGyJkv/ABMQ7D3AJ+I+VdeKfupe9PoOoRydlILFCfUc7AnocnS5FHvqn8q4/iL8Tx0eJjK4VD8ySgVfSsmR7DvMyatqcpsNNquVefHYsRrc79B1JoKfzvbu8T9k/Gwt/NXj7PMHHlfFSlQkK2DMQFU5M0jEnQWQrr0DNUXzdxtH+ZEi3Y5pGzACwINgb6nMVvbbY71Pcq8OjxnDZ8KxKqzMrFdDYqjKQdvIfdrLXdccz7y0cnlvy6xPpG/yueCxccsayROsiMLqyEMpG2hGhrnPEHUq2xqP5Z4FHgsLHhosxRAdWN2JLFmJ9pJqUrE3mbc5cNvE7EeOK7X/AIR/1B7CovbzVahuUOYmwk2pPcubSLvboHA+sOttxcakLa68wgF5vKxv+HX+9Zah0F/Ktjjx56zWXK8QtOPJXJXv+m9xuCAQbg6gjYjpauyqX2X8ZMkLYdz4orZPXGdh90i3sK1cqwWrNZ1LoYskZKRePVypSlRkKUpQQ/NXMUWAw7YibMUUgWQXYsdABcgfEgVl/Fe3aR7phMIATorSOXP+mgGv3jWucV4dHiY2imRZI3FmVhcHqPYQQCCNQRVf5d7PMPgjIYHlUSEGxKErbor5c5HqJO3tuVj3EMNxziekkeKkQm+Up3UXmPCQqG3nrVr7LOynE4fFx4vGZY+6uVjDB2LkFQWK3UAXvoSbgbVp37lH+bJ8afuc/wCfJ8f96hpITpmVlBIJBAI3Fxa4rC+33F3kwsJFmjSQkeQZ1CgeoBLX62rZP3Qf8+T4/wC9QHNnZrBjzG00soZLgMpW5U9DmB66/Ggzvhk0WH4VgkbBzT96JJJVjW6MO9dYu80NzZbj7C72FvTNzqZI4Ui4TLLiI1YAvGSY2IUKYrIWDAqCCMp0rz8TTE8PxM2Gw2Iy4bChFM+K8YQuiyFIwqn6/oKpN9+lQ/MHaljpAY48Y5QghiIY4SenhKlmAt1uDrsKDRYOb+FYGTvpxbGTWaayZ5I3sFZXIvkC2tlBubXIJNzeeHcZixEAngkWWNgSrA6adDfVSOoOor8oQYF3jkkVSUjALnoMzBF95J29R8q0/wDZ2xrHEYjDm5jKLJboHV1W/vDa+eUVRceceNPw5sGwgkmDCQFUHjzB42jBAB6Mw9pqurzliMRDHhjCsLLmzynVo0JcIkJW2WQRFUz7jxbEirv2mxzfIi+HTPKrqoW9syOwR1vcWBuPgKovDuANOh+UM0CKwjaOIKTa6tIcyE3vfZQCCpte+vmXqOrrw/DsMmHZ5MirK2W5I1UaAA9TY+3xC1S3Dpp8HHBIHcQO1u5bWMxZjmCqfRyoSRltmAVtRe8pBwiHDPHJhpYWGql2QSML2CgSyy5YxfQotib3sbG/p5gzT4eGMyxPMJIz3ZTLIHJyMHAchVs5ViV9Em3iK00JnhPEUUOmZpEjcqrBWeyiws7KDchgy3OuVQTe+ZpIYuFgR3kZ8xnU/wB6cNmzxK/d92CoOXTS4B6ada72QHcA+0XqvLzpi4gLK6WGgVWGnkAo/oK4O7SaIpX+NhYjzyo2t/tADb0tq9gFdWMxCxxs7MFCi5LaAe31VUdSvHBFdmVEQElmaw3JZmY9SSSSdyTXzAcRhxEeeKRJE2JUggHqGHQ2Ox86xvjHGpJ2dpG8b5M4U2UotiNLkEK6E+ognS9dvKPMRw012PzcqhJPIE5gjerK19fIn3Zf4tRvbRjmR5ta6e//ABKYPj2IEmXDzFVkkIijOQoM7ExqucHIoBtZbAAbVIx8awo4g2FxuNSQrCrMzukcPe53zxk6bLkOVieux0rI+d8fnkSJT4VUE/aI/sLfE1PcpdmDSqJcWzRqwuEWwkt0zEghPZYn2VM013qI7M3AxZbU81pmZnr9oalyxxzDYrieIEEiOsMEUceUixu8jzFPrDSIEjTwipBIFTGyfJY0UoimZUUL3jOzd2LiwEiqrNc7iQAkA3FIbs5wCrfI6kbOJHDA9CNbX91fOX0m4W8r4Zji4pCGeOU5JcwuAUkAKsbHZgL2FYnRni5NbiN/ZqmFxKyLmU3HwIPUMDqrDqDqK447FiNbnfoPM/pWe8M5nbGwYnGQN8nmRipQsPBFGoKiUMMviLSeO3h0APgqIk5kxcq5g8dmFw6L4iCLjV2bp6qyVpa/ytDPyKYNTf1SvOXGAkbR5rySDxeaofSJt1bYD136VTIxYC++59pNz/WuMiFjd2JvqfWepJOpPrrlW5ix+SHE5fJ/mttL8pcRMGMhkvZS2R/sOQpv6gSG+5WzisCtfStv5exhmwsEp9J41LfasM3816w8mvWJbvhmTdZrPp/aQpSlazqFKUoFKUoFKUoFKUoMR7fuFzIY5QL4dnY5h0kbKfH67AgHyFqzPgnD/lGIigzqhkcIGe+UFjYXsCdz/wBt6/VfHOGRYmCSGdQ0TqQwPQb5gehFrg9CAa/J6xES5YiWYNZCoILHNZSo3uTa1BsvaDyjFw7l94obse8jaWQgZnbNa58gCQAOnrJJMZ+zbEDPi36iNB7i7E//ABFa1x3hCYzCyYaYHLItmta4OhDKSLXDAEabis64P2PYnCTmTDcTMIOl1iOYr5MufK3v9tBqONw4kjeNr2dSptuLi1x5Gsu4BwyfCRTz4zERsiECS7uSGWRx3l3tZrkKUW97AgnRTpnD4XUWd2eyquZrXYqDdyFAUFidgBt7hmPajw7AvxNfleJaMNCGMd2AL5iiuDYqDlQg9fCtSXqJ1PRo3CMfE2HDqVCAXJzApa2bNmJtlO971UeZedsCjpJeV0ZrI8QB7110tFmIzBWtdx4b5QCTmyw0PEOFLghg5p4jhg4eyyuWKh2cKVi8bMb63sL63NhXu5b5X4dxTLikeVkgZoo41PdpGqyGSPw2zXysupOvUXobmJ3tM43n2PD4iDAiBzNIq5Uzx5YwbgCRwSBbKb5b2C9dLzOH40zXNogLkA526aE+hqLjQ6XFtK8z8iYRsQMU6O0yiyuZGWwsw0CFRsx386k8PwHDoLCFDqTdxnNybnxPc7midHS/F8up7th1CM2a3qUr4vO1wfK50PvdEmjscrxuvqKspHwIINV3mjhKKYWiis2YjLGgAYeFrGw3ugA2tcnZasHDcOY4UjJBKqAbbXtrb1XoTEI//CmF7pohCoVt/rGxJHj9I2uba7G22lVPjvZtlXNhiXK/QbKrW/hYBUNugYD7Q66DiJgilmNlUEk+QAuTUK3GpZL92iIOjPdz70WwB+8a91vaOzHbi1yxrX9Mq5W5VEnEGnlU5YgvhYW+eAK2IO2XJmt5la0GacJYnr+hP9re0ivsseQki8jMbuRlBLWAu2oGwA02AAG1qjeIElhmte2w1AHlfqepPs8tZadzt1uJg8lYp3+rhiJy5ufcOgry4KfvBnUgobgW3NiRcnptt/webj2IyQNbdvCPfe/vyg15+XcSqeA6K9ip6Z7BSD5XsLeZuNyL+oxzNZs95edjxcmvHnpuO/19I/Kl9qPChFiVmUWEykkfxrYMfeCp9t6keW+J2wsQJ1AI2ubBmAbUjQAfkff7u12K+HhNte9sPPVW/QV4+AQFI0gcD0bsNiGYs1rjUEAr76ycffm6OB45FInU++/2+TT+NmA8OnpHW97HTz1H9OmnYLdNRXe/CTclHA3tddvLrrYG3/c15lXKtr7VtxFo7uBa2O0fDPVyWte7OpM3DofUXHwlcVkIOtv+dK1vs1W3DYvW0h/96SsPJ+WG74Z88/ZZaUpWm7ZSlKBSlKBSlKBSlcaChdt/MvyXhxhRrS4m8YHUR/8Amn4EL9+qN2C8oiedsbKLxwNaMHYzWBv9wEH2sp6VZO1vs+xnEMWk0DRsixBMjOVIYMzGwtbW41v09VTfIHD8bhcGmHfDJF3emkiSZySWZjYi1ydrn8qi6XmlRHe4r6i/y/8A6qG525wfhuCM8satKzhI0vYFiCSWtfQBSfXoNL3ps0uFZb20YrAxz4f5XAZi8bC6HLIgVlK7Mt1JdtzplPmazfjXahxLEE3xLRKfow/Ngexl8Z97GpDlTEcVl8TYWbHYd7FlnVnRvIrJIDY+y412oPdFxHluNA4w2Jlf6jFtD6/nQtveffWmdlOPinwPexQ9wDIwyWAFhbLlIVVIy21UAZs3W9VTE8W4bh0MsnL+IQr6XeYVe7U/bc5bX62qAw3bZiFxXe9xEMOQqdyt7hVzWKvtm8R+jawAsN6o3qlVDl/tP4dirBZxE5t4Jvmzc9Mx8DH2NVsVwQCCCDsRqKg50pSqiK5mB+TtY65kt0ue9Syi+l29EX0udSBrULHilKAqfVsQQdiCDqCDcEHUGrXJGGFmAIuDYi+oNx8CAfdVfx/DklxMkeYoxQMCtvELKrZ1O+48QsdxewAoz4csU6W7ImXHqu3iPq2+NRzOSSTuanP8GSdJ4/8ATb+nef3rjHwJVmELfOSZcwL2WIDUXyC7OQQfAzWNr9KOj/mYaR8PWVI4piTJMFF1WMXW4sWYj0gDutrWPXU6giulItCDY3JuLaa7gDy6WrZcVgo5VyyxpIvk6hh8GFV3iXIcL3MTNC3kLul/sMbgepSoraxZ61jUw+T8Q4ubkZZyxbv6fbtpnvdgkXJYrtmYtl+yGJy6eVfIIFS5Uanrufia9/FuFyYeTu5VAJF1I1Vl81PqvqDqLjzBPiy7VuU8sxurg5pyxaa5Jnf1dgPqqIfc+2pZTqP+ev8AtUO2t6t3nDD6DWy8kw5OH4cHrGG/GS//ANqx3DYcyOka+k7BF+0xCj8zW8QRBVCjQKLD2DQflWlyZ7Q7vhlPmt+HbSlK1XXKUpQKUpQKUpQKUpQKUpQKyP8AaRkPc4RehkkPvCoB/U1rE0qopZiFVQSSTYAAXJJOwArE+3bmbC4uPDphp0mZGctkuQAVUDW1uhoPP2D8oR4maTFToHSEhUVhdTIQSSR1yi2h6sD0rdrVlf7OuIUYLEqxA+eB1IF7xqOvs/OtQ+VJ9dPxD9aDsKg6EaVSuZuyfAYol1jOHkP0obKD7Yz4fgAfXVx+VJ9dPxD9afKk+un4h+tFYHzN2L4zDgvAVxKeSDJJ/pkkH7rE+qqzwTmfG8NkKxSyRFT4onBy33IaNtAfXYGv1GMSn11/EKi+PcEwWMXLiYoZbCwLWDgHfK4IZfcaIoXKnbhFJZMdH3Lf5iXeMn1rqye7NWk8K4tBiU7yCWOVNrxsGAPkbbH1Gsq5r7GsMI5JcJie7KqW7uVlZDYE2D3BUabnNUL+zyJP3jJlv3fctn+qTnTJf13vb3+uoN8rhkF72F9r21t7a50qhXgxHDQ0yS5rFbXFt7Z8uvQeNr+de+lBxpXKuJoI3mThQxGHeOwzWuhPSQA5T7Oh8wSKyeLYHXXXXex1tUZzH2s8UWaSIhMKyMQUEasy66AmTMDp1AsdxXq4Ni2lgSRtWYXYgADNdiTYaAX8tK3OLbrMOL4zj+GLx76ep2shJGw/OolakeIyWS3mfyqPrat3cfFHw791h7O8D3uPjJGkYaQ/d8K+/M6t7q12vzmnPc/D53GG7vVVD50zXIubA3BA8XTyrWeyzniTicMhlh7t4ioLrfI5YE+G+oItqLn0l11rnZreaz6jh4/Jij69V1pSlYm0UpSgUpSgUpSgUpSgUpSg4OoIsdQelRp5bwtrfJ4reWUW+FStKCOXgUAFhGAPIFgPgDX39yQ/U/mb9akKUXco79yQ/U/mb9a+/uSH6n8zfrUhSmjco79xwfUP4m/Wg4HD9T+Zv1qRpTRuUTjOW8PKjRyRZkYWYFnsR8a7OD8Cw+FUrh4I4Qd8ihSbbZju3vqSpQ2UpSiFKUoFKUoIfj3K2FxotiYEkIFgxFnA/hdbMB76iE7OMOihYnlRVFguZWA/EhJ+NW+vFi+KRROqSOFZtgb67ne38J+FWtprO4ljyYqZI1aNqriOzRHN/lDj7g/WuMfZfD9LES/dCKfiwarOnHoDb5wC97XDKGtcnKWADaAnS+1JePQKATILMqsLBmur3yEWBve1e5y3n1Y44mGO1YV7hvZRw2Js5gMzb3mdnBPUldFPvFW3DYdI0CRqqIugVQFUD1AaCvCOYcOTbvNv4X06am2n+x8jUhDKHUMpuCLj2VjbDspSlApSlApSlApSlApSlApSlApSlApSlApSlApSlApSlApSlApSlApSlAqN4lwSOZw75rgAaG2gJO33j/tUlSghX5WgZcpzkWsPGRb2WtaucvLcDKFZSVAsBmaw1zef/LCpelNG0H/hLD9FYfeO9lF9Tpoo2ttUvhoQiBBew89T767aUClKUH//2Q=="/>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pic>
        <p:nvPicPr>
          <p:cNvPr id="2" name="Picture 2" descr="El nuevo mundo BANI | Stefanini"/>
          <p:cNvPicPr>
            <a:picLocks noChangeAspect="1" noChangeArrowheads="1"/>
          </p:cNvPicPr>
          <p:nvPr/>
        </p:nvPicPr>
        <p:blipFill>
          <a:blip r:embed="rId3" cstate="print"/>
          <a:srcRect/>
          <a:stretch>
            <a:fillRect/>
          </a:stretch>
        </p:blipFill>
        <p:spPr bwMode="auto">
          <a:xfrm>
            <a:off x="998058" y="1565360"/>
            <a:ext cx="10169952" cy="2717284"/>
          </a:xfrm>
          <a:prstGeom prst="rect">
            <a:avLst/>
          </a:prstGeom>
          <a:noFill/>
        </p:spPr>
      </p:pic>
      <p:sp>
        <p:nvSpPr>
          <p:cNvPr id="12" name="Título 13">
            <a:extLst>
              <a:ext uri="{FF2B5EF4-FFF2-40B4-BE49-F238E27FC236}">
                <a16:creationId xmlns:a16="http://schemas.microsoft.com/office/drawing/2014/main" id="{B7708247-E4F6-4369-A420-A2E288319AF1}"/>
              </a:ext>
            </a:extLst>
          </p:cNvPr>
          <p:cNvSpPr txBox="1">
            <a:spLocks/>
          </p:cNvSpPr>
          <p:nvPr/>
        </p:nvSpPr>
        <p:spPr>
          <a:xfrm>
            <a:off x="2291939" y="-20665"/>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AR" sz="2800" b="1" i="0" dirty="0">
                <a:solidFill>
                  <a:srgbClr val="002060"/>
                </a:solidFill>
                <a:effectLst/>
                <a:latin typeface="+mj-lt"/>
              </a:rPr>
              <a:t>El nuevo mundo BANI: la certeza de la incertidumbre</a:t>
            </a:r>
          </a:p>
          <a:p>
            <a:pPr algn="ctr"/>
            <a:endParaRPr lang="es-AR" sz="2800" b="1" i="0" dirty="0">
              <a:solidFill>
                <a:srgbClr val="002060"/>
              </a:solidFill>
              <a:effectLst/>
              <a:latin typeface="+mj-lt"/>
              <a:cs typeface="Microsoft Tai Le" panose="020B0502040204020203" pitchFamily="34" charset="0"/>
            </a:endParaRPr>
          </a:p>
        </p:txBody>
      </p:sp>
      <p:pic>
        <p:nvPicPr>
          <p:cNvPr id="10" name="Picture 5"/>
          <p:cNvPicPr>
            <a:picLocks noChangeAspect="1" noChangeArrowheads="1"/>
          </p:cNvPicPr>
          <p:nvPr/>
        </p:nvPicPr>
        <p:blipFill>
          <a:blip r:embed="rId4" cstate="print"/>
          <a:srcRect/>
          <a:stretch>
            <a:fillRect/>
          </a:stretch>
        </p:blipFill>
        <p:spPr bwMode="auto">
          <a:xfrm>
            <a:off x="8501063" y="3705546"/>
            <a:ext cx="3017916" cy="2774767"/>
          </a:xfrm>
          <a:prstGeom prst="rect">
            <a:avLst/>
          </a:prstGeom>
          <a:noFill/>
          <a:ln w="9525">
            <a:noFill/>
            <a:miter lim="800000"/>
            <a:headEnd/>
            <a:tailEnd/>
          </a:ln>
        </p:spPr>
      </p:pic>
      <p:pic>
        <p:nvPicPr>
          <p:cNvPr id="16392" name="Picture 8" descr="Agustina Guerrero"/>
          <p:cNvPicPr>
            <a:picLocks noChangeAspect="1" noChangeArrowheads="1"/>
          </p:cNvPicPr>
          <p:nvPr/>
        </p:nvPicPr>
        <p:blipFill>
          <a:blip r:embed="rId5" cstate="print"/>
          <a:srcRect/>
          <a:stretch>
            <a:fillRect/>
          </a:stretch>
        </p:blipFill>
        <p:spPr bwMode="auto">
          <a:xfrm>
            <a:off x="2291939" y="3633912"/>
            <a:ext cx="4537485" cy="2918033"/>
          </a:xfrm>
          <a:prstGeom prst="rect">
            <a:avLst/>
          </a:prstGeom>
          <a:ln>
            <a:noFill/>
          </a:ln>
          <a:effectLst>
            <a:softEdge rad="112500"/>
          </a:effectLst>
        </p:spPr>
      </p:pic>
    </p:spTree>
    <p:extLst>
      <p:ext uri="{BB962C8B-B14F-4D97-AF65-F5344CB8AC3E}">
        <p14:creationId xmlns:p14="http://schemas.microsoft.com/office/powerpoint/2010/main" val="15317963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0F52976-243F-7110-06EE-D14FFFA2A80C}"/>
              </a:ext>
            </a:extLst>
          </p:cNvPr>
          <p:cNvPicPr>
            <a:picLocks noChangeAspect="1"/>
          </p:cNvPicPr>
          <p:nvPr/>
        </p:nvPicPr>
        <p:blipFill rotWithShape="1">
          <a:blip r:embed="rId3"/>
          <a:srcRect l="5452" t="9768" r="2245" b="13307"/>
          <a:stretch/>
        </p:blipFill>
        <p:spPr>
          <a:xfrm>
            <a:off x="3042408" y="2713419"/>
            <a:ext cx="6107185" cy="1913997"/>
          </a:xfrm>
          <a:prstGeom prst="rect">
            <a:avLst/>
          </a:prstGeom>
        </p:spPr>
      </p:pic>
      <p:pic>
        <p:nvPicPr>
          <p:cNvPr id="19" name="Picture 18">
            <a:extLst>
              <a:ext uri="{FF2B5EF4-FFF2-40B4-BE49-F238E27FC236}">
                <a16:creationId xmlns:a16="http://schemas.microsoft.com/office/drawing/2014/main" id="{06A81936-BD39-A7FE-3236-C5157E85B305}"/>
              </a:ext>
            </a:extLst>
          </p:cNvPr>
          <p:cNvPicPr>
            <a:picLocks noChangeAspect="1"/>
          </p:cNvPicPr>
          <p:nvPr/>
        </p:nvPicPr>
        <p:blipFill>
          <a:blip r:embed="rId4"/>
          <a:stretch>
            <a:fillRect/>
          </a:stretch>
        </p:blipFill>
        <p:spPr>
          <a:xfrm>
            <a:off x="261694" y="4922986"/>
            <a:ext cx="3143250" cy="1666875"/>
          </a:xfrm>
          <a:prstGeom prst="rect">
            <a:avLst/>
          </a:prstGeom>
        </p:spPr>
      </p:pic>
      <p:pic>
        <p:nvPicPr>
          <p:cNvPr id="21" name="Picture 20">
            <a:extLst>
              <a:ext uri="{FF2B5EF4-FFF2-40B4-BE49-F238E27FC236}">
                <a16:creationId xmlns:a16="http://schemas.microsoft.com/office/drawing/2014/main" id="{E4674C7D-6A05-9BAF-C85F-56C8B13DAEB4}"/>
              </a:ext>
            </a:extLst>
          </p:cNvPr>
          <p:cNvPicPr>
            <a:picLocks noChangeAspect="1"/>
          </p:cNvPicPr>
          <p:nvPr/>
        </p:nvPicPr>
        <p:blipFill>
          <a:blip r:embed="rId5"/>
          <a:stretch>
            <a:fillRect/>
          </a:stretch>
        </p:blipFill>
        <p:spPr>
          <a:xfrm>
            <a:off x="7819490" y="177281"/>
            <a:ext cx="4201250" cy="1002651"/>
          </a:xfrm>
          <a:prstGeom prst="rect">
            <a:avLst/>
          </a:prstGeom>
        </p:spPr>
      </p:pic>
    </p:spTree>
    <p:extLst>
      <p:ext uri="{BB962C8B-B14F-4D97-AF65-F5344CB8AC3E}">
        <p14:creationId xmlns:p14="http://schemas.microsoft.com/office/powerpoint/2010/main" val="28750472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41AAB53A-AB2F-4D63-9A43-7107D8D49F99}"/>
              </a:ext>
            </a:extLst>
          </p:cNvPr>
          <p:cNvGrpSpPr/>
          <p:nvPr/>
        </p:nvGrpSpPr>
        <p:grpSpPr>
          <a:xfrm>
            <a:off x="6989379" y="2078933"/>
            <a:ext cx="4939863" cy="3225307"/>
            <a:chOff x="6989379" y="2078933"/>
            <a:chExt cx="4939863" cy="3225307"/>
          </a:xfrm>
        </p:grpSpPr>
        <p:pic>
          <p:nvPicPr>
            <p:cNvPr id="24580" name="Picture 4" descr="liderazgo en organizacion agil"/>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6989379" y="2078933"/>
              <a:ext cx="4939863" cy="3225307"/>
            </a:xfrm>
            <a:prstGeom prst="rect">
              <a:avLst/>
            </a:prstGeom>
            <a:ln>
              <a:noFill/>
            </a:ln>
            <a:effectLst>
              <a:outerShdw blurRad="190500" algn="tl" rotWithShape="0">
                <a:srgbClr val="000000">
                  <a:alpha val="70000"/>
                </a:srgbClr>
              </a:outerShdw>
            </a:effectLst>
          </p:spPr>
        </p:pic>
        <p:sp>
          <p:nvSpPr>
            <p:cNvPr id="8" name="7 Rectángulo"/>
            <p:cNvSpPr/>
            <p:nvPr/>
          </p:nvSpPr>
          <p:spPr>
            <a:xfrm>
              <a:off x="7052441" y="2102070"/>
              <a:ext cx="4876800" cy="923330"/>
            </a:xfrm>
            <a:prstGeom prst="rect">
              <a:avLst/>
            </a:prstGeom>
          </p:spPr>
          <p:txBody>
            <a:bodyPr wrap="square">
              <a:spAutoFit/>
            </a:bodyPr>
            <a:lstStyle/>
            <a:p>
              <a:r>
                <a:rPr lang="es-AR" b="1" dirty="0"/>
                <a:t>“La inteligencia es la capacidad de adaptarse al cambio”.</a:t>
              </a:r>
            </a:p>
            <a:p>
              <a:r>
                <a:rPr lang="es-AR" b="1" dirty="0"/>
                <a:t>Stephen </a:t>
              </a:r>
              <a:r>
                <a:rPr lang="es-AR" b="1" dirty="0" err="1"/>
                <a:t>Hawking</a:t>
              </a:r>
              <a:endParaRPr lang="es-AR" b="1" dirty="0"/>
            </a:p>
          </p:txBody>
        </p:sp>
      </p:grpSp>
      <p:sp>
        <p:nvSpPr>
          <p:cNvPr id="9" name="Título 13">
            <a:extLst>
              <a:ext uri="{FF2B5EF4-FFF2-40B4-BE49-F238E27FC236}">
                <a16:creationId xmlns:a16="http://schemas.microsoft.com/office/drawing/2014/main" id="{70CD5476-9A44-4FE0-A26D-9288C5870176}"/>
              </a:ext>
            </a:extLst>
          </p:cNvPr>
          <p:cNvSpPr txBox="1">
            <a:spLocks/>
          </p:cNvSpPr>
          <p:nvPr/>
        </p:nvSpPr>
        <p:spPr>
          <a:xfrm>
            <a:off x="2291939" y="-20665"/>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800" b="1" dirty="0">
                <a:solidFill>
                  <a:srgbClr val="002060"/>
                </a:solidFill>
                <a:latin typeface="+mj-lt"/>
              </a:rPr>
              <a:t>Las organizaciones necesitan volverse Ágiles</a:t>
            </a:r>
          </a:p>
          <a:p>
            <a:pPr algn="ctr"/>
            <a:endParaRPr lang="es-AR" sz="2800" b="1" i="0" dirty="0">
              <a:solidFill>
                <a:srgbClr val="002060"/>
              </a:solidFill>
              <a:effectLst/>
              <a:latin typeface="+mj-lt"/>
              <a:cs typeface="Microsoft Tai Le" panose="020B0502040204020203" pitchFamily="34" charset="0"/>
            </a:endParaRPr>
          </a:p>
        </p:txBody>
      </p:sp>
      <p:sp>
        <p:nvSpPr>
          <p:cNvPr id="10" name="Marcador de contenido 15">
            <a:extLst>
              <a:ext uri="{FF2B5EF4-FFF2-40B4-BE49-F238E27FC236}">
                <a16:creationId xmlns:a16="http://schemas.microsoft.com/office/drawing/2014/main" id="{7506CA7D-982F-467B-BAFB-CFE907F430E4}"/>
              </a:ext>
            </a:extLst>
          </p:cNvPr>
          <p:cNvSpPr txBox="1">
            <a:spLocks/>
          </p:cNvSpPr>
          <p:nvPr/>
        </p:nvSpPr>
        <p:spPr>
          <a:xfrm>
            <a:off x="262758" y="1657350"/>
            <a:ext cx="6452367" cy="4642441"/>
          </a:xfrm>
          <a:prstGeom prst="rect">
            <a:avLst/>
          </a:prstGeom>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Blip>
                <a:blip r:embed="rId4"/>
              </a:buBlip>
            </a:pPr>
            <a:r>
              <a:rPr lang="es-AR" sz="2400" dirty="0">
                <a:solidFill>
                  <a:srgbClr val="002060"/>
                </a:solidFill>
              </a:rPr>
              <a:t>Establecen un propósito y una visión compartida.</a:t>
            </a:r>
          </a:p>
          <a:p>
            <a:pPr marL="0" indent="0">
              <a:buNone/>
            </a:pPr>
            <a:endParaRPr lang="es-AR" sz="2400" dirty="0">
              <a:solidFill>
                <a:srgbClr val="002060"/>
              </a:solidFill>
            </a:endParaRPr>
          </a:p>
          <a:p>
            <a:pPr>
              <a:buBlip>
                <a:blip r:embed="rId4"/>
              </a:buBlip>
            </a:pPr>
            <a:r>
              <a:rPr lang="es-AR" sz="2400" dirty="0">
                <a:solidFill>
                  <a:srgbClr val="002060"/>
                </a:solidFill>
              </a:rPr>
              <a:t>Despliegan una red de equipos capacitados.</a:t>
            </a:r>
          </a:p>
          <a:p>
            <a:pPr marL="0" indent="0">
              <a:buNone/>
            </a:pPr>
            <a:endParaRPr lang="es-AR" sz="2400" dirty="0">
              <a:solidFill>
                <a:srgbClr val="002060"/>
              </a:solidFill>
            </a:endParaRPr>
          </a:p>
          <a:p>
            <a:pPr>
              <a:buBlip>
                <a:blip r:embed="rId4"/>
              </a:buBlip>
            </a:pPr>
            <a:r>
              <a:rPr lang="es-AR" sz="2400" dirty="0">
                <a:solidFill>
                  <a:srgbClr val="002060"/>
                </a:solidFill>
              </a:rPr>
              <a:t>Decisión rápida y ciclos de aprendizaje.</a:t>
            </a:r>
          </a:p>
          <a:p>
            <a:pPr marL="0" indent="0">
              <a:buNone/>
            </a:pPr>
            <a:endParaRPr lang="es-AR" sz="2400" dirty="0">
              <a:solidFill>
                <a:srgbClr val="002060"/>
              </a:solidFill>
            </a:endParaRPr>
          </a:p>
          <a:p>
            <a:pPr>
              <a:buBlip>
                <a:blip r:embed="rId4"/>
              </a:buBlip>
            </a:pPr>
            <a:r>
              <a:rPr lang="es-AR" sz="2400" dirty="0">
                <a:solidFill>
                  <a:srgbClr val="002060"/>
                </a:solidFill>
              </a:rPr>
              <a:t>Modelo dinámico de personas que enciende la pasión.</a:t>
            </a:r>
          </a:p>
          <a:p>
            <a:pPr marL="0" indent="0">
              <a:buNone/>
            </a:pPr>
            <a:endParaRPr lang="es-AR" sz="2400" dirty="0">
              <a:solidFill>
                <a:srgbClr val="002060"/>
              </a:solidFill>
            </a:endParaRPr>
          </a:p>
          <a:p>
            <a:pPr>
              <a:buBlip>
                <a:blip r:embed="rId4"/>
              </a:buBlip>
            </a:pPr>
            <a:r>
              <a:rPr lang="es-AR" sz="2400" dirty="0">
                <a:solidFill>
                  <a:srgbClr val="002060"/>
                </a:solidFill>
              </a:rPr>
              <a:t>Tecnología habilitadora de próxima generación.</a:t>
            </a:r>
          </a:p>
        </p:txBody>
      </p:sp>
    </p:spTree>
    <p:extLst>
      <p:ext uri="{BB962C8B-B14F-4D97-AF65-F5344CB8AC3E}">
        <p14:creationId xmlns:p14="http://schemas.microsoft.com/office/powerpoint/2010/main" val="1573704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1" name="Rectangle 81">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83">
            <a:extLst>
              <a:ext uri="{FF2B5EF4-FFF2-40B4-BE49-F238E27FC236}">
                <a16:creationId xmlns:a16="http://schemas.microsoft.com/office/drawing/2014/main" id="{77F1AF47-AE98-4034-BD91-1976FA4D9C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85">
            <a:extLst>
              <a:ext uri="{FF2B5EF4-FFF2-40B4-BE49-F238E27FC236}">
                <a16:creationId xmlns:a16="http://schemas.microsoft.com/office/drawing/2014/main" id="{8EC0EE2B-2029-48DD-893D-F528E651B0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7200" y="8482"/>
            <a:ext cx="3568276"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Freeform: Shape 87">
            <a:extLst>
              <a:ext uri="{FF2B5EF4-FFF2-40B4-BE49-F238E27FC236}">
                <a16:creationId xmlns:a16="http://schemas.microsoft.com/office/drawing/2014/main" id="{45AE1D08-1ED1-4F59-B42F-4D8EA33DC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Rectangle 89">
            <a:extLst>
              <a:ext uri="{FF2B5EF4-FFF2-40B4-BE49-F238E27FC236}">
                <a16:creationId xmlns:a16="http://schemas.microsoft.com/office/drawing/2014/main" id="{9A79B912-88EA-4640-BDEB-51B3B11A0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ctrTitle"/>
          </p:nvPr>
        </p:nvSpPr>
        <p:spPr>
          <a:xfrm>
            <a:off x="662180" y="2862471"/>
            <a:ext cx="3041803" cy="2907802"/>
          </a:xfrm>
        </p:spPr>
        <p:txBody>
          <a:bodyPr anchor="t">
            <a:normAutofit/>
          </a:bodyPr>
          <a:lstStyle/>
          <a:p>
            <a:pPr algn="l"/>
            <a:r>
              <a:rPr lang="es-AR" sz="4000" b="1" dirty="0">
                <a:solidFill>
                  <a:srgbClr val="FFFFFF"/>
                </a:solidFill>
              </a:rPr>
              <a:t>Habilidades Blandas</a:t>
            </a:r>
          </a:p>
        </p:txBody>
      </p:sp>
      <p:sp>
        <p:nvSpPr>
          <p:cNvPr id="12292" name="AutoShape 4" descr="GP18G01. Reclutamiento y SelecciÃ³n: Soft Skills &amp;amp; Hard Skill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sp>
        <p:nvSpPr>
          <p:cNvPr id="12294" name="AutoShape 6" descr="GP18G01. Reclutamiento y SelecciÃ³n: Soft Skills &amp;amp; Hard Skill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pic>
        <p:nvPicPr>
          <p:cNvPr id="13" name="Picture 2" descr="https://i0.wp.com/europeamedia.es/europea-radio/wp-content/uploads/2021/02/habilidades-duras-y-blandas.jpg?fit=560%2C262&amp;ssl=1">
            <a:extLst>
              <a:ext uri="{FF2B5EF4-FFF2-40B4-BE49-F238E27FC236}">
                <a16:creationId xmlns:a16="http://schemas.microsoft.com/office/drawing/2014/main" id="{DC35EBE5-6DE7-4F29-866D-ADC4864CCDE8}"/>
              </a:ext>
            </a:extLst>
          </p:cNvPr>
          <p:cNvPicPr>
            <a:picLocks noChangeAspect="1" noChangeArrowheads="1"/>
          </p:cNvPicPr>
          <p:nvPr/>
        </p:nvPicPr>
        <p:blipFill>
          <a:blip r:embed="rId3" cstate="print"/>
          <a:srcRect/>
          <a:stretch>
            <a:fillRect/>
          </a:stretch>
        </p:blipFill>
        <p:spPr bwMode="auto">
          <a:xfrm>
            <a:off x="4275512" y="1993188"/>
            <a:ext cx="7694654" cy="3600000"/>
          </a:xfrm>
          <a:prstGeom prst="rect">
            <a:avLst/>
          </a:prstGeom>
          <a:ln>
            <a:noFill/>
          </a:ln>
          <a:effectLst>
            <a:softEdge rad="112500"/>
          </a:effectLst>
        </p:spPr>
      </p:pic>
      <p:pic>
        <p:nvPicPr>
          <p:cNvPr id="16" name="Imagen 15" descr="Logotipo&#10;&#10;Descripción generada automáticamente">
            <a:extLst>
              <a:ext uri="{FF2B5EF4-FFF2-40B4-BE49-F238E27FC236}">
                <a16:creationId xmlns:a16="http://schemas.microsoft.com/office/drawing/2014/main" id="{C94D2505-FBFB-4AB9-9277-9365200EF67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09080" y="160338"/>
            <a:ext cx="1712976" cy="1356360"/>
          </a:xfrm>
          <a:prstGeom prst="rect">
            <a:avLst/>
          </a:prstGeom>
        </p:spPr>
      </p:pic>
    </p:spTree>
    <p:extLst>
      <p:ext uri="{BB962C8B-B14F-4D97-AF65-F5344CB8AC3E}">
        <p14:creationId xmlns:p14="http://schemas.microsoft.com/office/powerpoint/2010/main" val="23848027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13">
            <a:extLst>
              <a:ext uri="{FF2B5EF4-FFF2-40B4-BE49-F238E27FC236}">
                <a16:creationId xmlns:a16="http://schemas.microsoft.com/office/drawing/2014/main" id="{2EB3F96F-A53E-4496-9192-09250D0B7132}"/>
              </a:ext>
            </a:extLst>
          </p:cNvPr>
          <p:cNvSpPr txBox="1">
            <a:spLocks/>
          </p:cNvSpPr>
          <p:nvPr/>
        </p:nvSpPr>
        <p:spPr>
          <a:xfrm>
            <a:off x="2581749" y="431962"/>
            <a:ext cx="6645967" cy="799708"/>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AR" sz="4000" b="1" dirty="0">
                <a:solidFill>
                  <a:srgbClr val="002060"/>
                </a:solidFill>
              </a:rPr>
              <a:t>Habilidades Duras vs Blandas</a:t>
            </a:r>
          </a:p>
        </p:txBody>
      </p:sp>
      <p:sp>
        <p:nvSpPr>
          <p:cNvPr id="13" name="Rectángulo 12">
            <a:extLst>
              <a:ext uri="{FF2B5EF4-FFF2-40B4-BE49-F238E27FC236}">
                <a16:creationId xmlns:a16="http://schemas.microsoft.com/office/drawing/2014/main" id="{AFF09E1A-1FE7-433D-BF8B-31336CBB10CB}"/>
              </a:ext>
            </a:extLst>
          </p:cNvPr>
          <p:cNvSpPr/>
          <p:nvPr/>
        </p:nvSpPr>
        <p:spPr>
          <a:xfrm>
            <a:off x="-1" y="5400261"/>
            <a:ext cx="8335617" cy="1080052"/>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b="1" i="1" dirty="0">
                <a:solidFill>
                  <a:srgbClr val="002060"/>
                </a:solidFill>
                <a:effectLst/>
                <a:latin typeface="+mj-lt"/>
              </a:rPr>
              <a:t>“Las habilidades duras te conseguirán entrevistas, pero serán las habilidades blandas las que te conseguirán un trabajo</a:t>
            </a:r>
            <a:r>
              <a:rPr lang="es-AR" sz="2400" b="1" i="0" dirty="0">
                <a:solidFill>
                  <a:srgbClr val="002060"/>
                </a:solidFill>
                <a:effectLst/>
                <a:latin typeface="+mj-lt"/>
              </a:rPr>
              <a:t>.”</a:t>
            </a:r>
            <a:r>
              <a:rPr lang="es-AR" sz="2400" b="1" dirty="0">
                <a:solidFill>
                  <a:srgbClr val="002060"/>
                </a:solidFill>
                <a:latin typeface="+mj-lt"/>
              </a:rPr>
              <a:t>”</a:t>
            </a:r>
          </a:p>
        </p:txBody>
      </p:sp>
      <p:pic>
        <p:nvPicPr>
          <p:cNvPr id="1026" name="Picture 2">
            <a:extLst>
              <a:ext uri="{FF2B5EF4-FFF2-40B4-BE49-F238E27FC236}">
                <a16:creationId xmlns:a16="http://schemas.microsoft.com/office/drawing/2014/main" id="{4FAA674B-140F-4731-8DBF-D0C6114689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47294" y="1945561"/>
            <a:ext cx="5359056" cy="300973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8" name="Picture 7"/>
          <p:cNvPicPr>
            <a:picLocks noChangeAspect="1" noChangeArrowheads="1"/>
          </p:cNvPicPr>
          <p:nvPr/>
        </p:nvPicPr>
        <p:blipFill>
          <a:blip r:embed="rId4" cstate="print"/>
          <a:srcRect/>
          <a:stretch>
            <a:fillRect/>
          </a:stretch>
        </p:blipFill>
        <p:spPr bwMode="auto">
          <a:xfrm>
            <a:off x="1718513" y="2743361"/>
            <a:ext cx="1419225" cy="2028825"/>
          </a:xfrm>
          <a:prstGeom prst="rect">
            <a:avLst/>
          </a:prstGeom>
          <a:noFill/>
          <a:ln w="9525">
            <a:noFill/>
            <a:miter lim="800000"/>
            <a:headEnd/>
            <a:tailEnd/>
          </a:ln>
        </p:spPr>
      </p:pic>
      <p:sp>
        <p:nvSpPr>
          <p:cNvPr id="11268" name="AutoShape 4" descr="GP18G01. Reclutamiento y SelecciÃ³n: Soft Skills &amp;amp; Hard Skill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spTree>
    <p:extLst>
      <p:ext uri="{BB962C8B-B14F-4D97-AF65-F5344CB8AC3E}">
        <p14:creationId xmlns:p14="http://schemas.microsoft.com/office/powerpoint/2010/main" val="42213683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Imagen que contiene Diagrama&#10;&#10;Descripción generada automáticamente">
            <a:extLst>
              <a:ext uri="{FF2B5EF4-FFF2-40B4-BE49-F238E27FC236}">
                <a16:creationId xmlns:a16="http://schemas.microsoft.com/office/drawing/2014/main" id="{47D139A1-ECA3-4B49-861E-11DE55B20514}"/>
              </a:ext>
            </a:extLst>
          </p:cNvPr>
          <p:cNvPicPr>
            <a:picLocks noChangeAspect="1"/>
          </p:cNvPicPr>
          <p:nvPr/>
        </p:nvPicPr>
        <p:blipFill>
          <a:blip r:embed="rId3" cstate="print"/>
          <a:stretch>
            <a:fillRect/>
          </a:stretch>
        </p:blipFill>
        <p:spPr>
          <a:xfrm>
            <a:off x="3138487" y="422032"/>
            <a:ext cx="6325504" cy="6009738"/>
          </a:xfrm>
          <a:prstGeom prst="rect">
            <a:avLst/>
          </a:prstGeom>
        </p:spPr>
      </p:pic>
      <p:pic>
        <p:nvPicPr>
          <p:cNvPr id="4" name="Picture 4"/>
          <p:cNvPicPr>
            <a:picLocks noChangeAspect="1" noChangeArrowheads="1"/>
          </p:cNvPicPr>
          <p:nvPr/>
        </p:nvPicPr>
        <p:blipFill>
          <a:blip r:embed="rId4" cstate="print"/>
          <a:srcRect/>
          <a:stretch>
            <a:fillRect/>
          </a:stretch>
        </p:blipFill>
        <p:spPr bwMode="auto">
          <a:xfrm>
            <a:off x="565250" y="4557027"/>
            <a:ext cx="1971675" cy="1905000"/>
          </a:xfrm>
          <a:prstGeom prst="rect">
            <a:avLst/>
          </a:prstGeom>
          <a:noFill/>
          <a:ln w="9525">
            <a:noFill/>
            <a:miter lim="800000"/>
            <a:headEnd/>
            <a:tailEnd/>
          </a:ln>
        </p:spPr>
      </p:pic>
    </p:spTree>
    <p:extLst>
      <p:ext uri="{BB962C8B-B14F-4D97-AF65-F5344CB8AC3E}">
        <p14:creationId xmlns:p14="http://schemas.microsoft.com/office/powerpoint/2010/main" val="4005153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a:blip r:embed="rId3" cstate="print"/>
          <a:srcRect/>
          <a:stretch>
            <a:fillRect/>
          </a:stretch>
        </p:blipFill>
        <p:spPr bwMode="auto">
          <a:xfrm>
            <a:off x="4524670" y="1575231"/>
            <a:ext cx="3078205" cy="3774396"/>
          </a:xfrm>
          <a:prstGeom prst="rect">
            <a:avLst/>
          </a:prstGeom>
          <a:ln>
            <a:noFill/>
          </a:ln>
          <a:effectLst>
            <a:softEdge rad="112500"/>
          </a:effectLst>
        </p:spPr>
      </p:pic>
      <p:graphicFrame>
        <p:nvGraphicFramePr>
          <p:cNvPr id="7" name="6 Diagrama"/>
          <p:cNvGraphicFramePr/>
          <p:nvPr>
            <p:extLst>
              <p:ext uri="{D42A27DB-BD31-4B8C-83A1-F6EECF244321}">
                <p14:modId xmlns:p14="http://schemas.microsoft.com/office/powerpoint/2010/main" val="2998268076"/>
              </p:ext>
            </p:extLst>
          </p:nvPr>
        </p:nvGraphicFramePr>
        <p:xfrm>
          <a:off x="-2837384" y="831555"/>
          <a:ext cx="7160414" cy="580147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CuadroTexto 4">
            <a:extLst>
              <a:ext uri="{FF2B5EF4-FFF2-40B4-BE49-F238E27FC236}">
                <a16:creationId xmlns:a16="http://schemas.microsoft.com/office/drawing/2014/main" id="{C4B8E3AC-8A15-4E24-947C-8558BF1D02D3}"/>
              </a:ext>
            </a:extLst>
          </p:cNvPr>
          <p:cNvSpPr txBox="1"/>
          <p:nvPr/>
        </p:nvSpPr>
        <p:spPr>
          <a:xfrm>
            <a:off x="0" y="4633645"/>
            <a:ext cx="2907587" cy="1815882"/>
          </a:xfrm>
          <a:prstGeom prst="rect">
            <a:avLst/>
          </a:prstGeom>
          <a:noFill/>
        </p:spPr>
        <p:txBody>
          <a:bodyPr wrap="square">
            <a:spAutoFit/>
          </a:bodyPr>
          <a:lstStyle/>
          <a:p>
            <a:r>
              <a:rPr lang="es-AR" sz="800" b="0" i="0" dirty="0">
                <a:solidFill>
                  <a:schemeClr val="bg1"/>
                </a:solidFill>
                <a:effectLst/>
                <a:latin typeface="MentiText"/>
              </a:rPr>
              <a:t>Las habilidades blandas más importantes a </a:t>
            </a:r>
            <a:r>
              <a:rPr lang="es-AR" sz="800" dirty="0">
                <a:solidFill>
                  <a:schemeClr val="bg1"/>
                </a:solidFill>
                <a:latin typeface="MentiText"/>
              </a:rPr>
              <a:t>la hora de reclutar</a:t>
            </a:r>
            <a:endParaRPr lang="es-AR" sz="800" b="0" i="0" dirty="0">
              <a:solidFill>
                <a:schemeClr val="bg1"/>
              </a:solidFill>
              <a:effectLst/>
              <a:latin typeface="MentiText"/>
            </a:endParaRPr>
          </a:p>
          <a:p>
            <a:endParaRPr lang="es-AR" sz="800" dirty="0">
              <a:solidFill>
                <a:schemeClr val="bg1"/>
              </a:solidFill>
              <a:latin typeface="MentiText"/>
            </a:endParaRPr>
          </a:p>
          <a:p>
            <a:r>
              <a:rPr lang="es-AR" sz="800" b="0" i="0" dirty="0">
                <a:solidFill>
                  <a:schemeClr val="bg1"/>
                </a:solidFill>
                <a:effectLst/>
                <a:latin typeface="Graphik"/>
              </a:rPr>
              <a:t>Trabajo en equipo</a:t>
            </a:r>
            <a:endParaRPr lang="es-AR" sz="800" b="0" i="0" dirty="0">
              <a:solidFill>
                <a:schemeClr val="bg1"/>
              </a:solidFill>
              <a:effectLst/>
              <a:latin typeface="MentiText"/>
            </a:endParaRPr>
          </a:p>
          <a:p>
            <a:r>
              <a:rPr lang="es-AR" sz="800" b="0" i="0" dirty="0">
                <a:solidFill>
                  <a:schemeClr val="bg1"/>
                </a:solidFill>
                <a:effectLst/>
                <a:latin typeface="Graphik"/>
              </a:rPr>
              <a:t>Habilidad de comunicación</a:t>
            </a:r>
            <a:endParaRPr lang="es-AR" sz="800" dirty="0">
              <a:solidFill>
                <a:schemeClr val="bg1"/>
              </a:solidFill>
              <a:latin typeface="MentiText"/>
            </a:endParaRPr>
          </a:p>
          <a:p>
            <a:r>
              <a:rPr lang="es-AR" sz="800" b="0" i="0" dirty="0">
                <a:solidFill>
                  <a:schemeClr val="bg1"/>
                </a:solidFill>
                <a:effectLst/>
                <a:latin typeface="Graphik"/>
              </a:rPr>
              <a:t>Flexibilidad y adaptación al cambio</a:t>
            </a:r>
          </a:p>
          <a:p>
            <a:r>
              <a:rPr lang="es-AR" sz="800" b="0" i="0" dirty="0">
                <a:solidFill>
                  <a:schemeClr val="bg1"/>
                </a:solidFill>
                <a:effectLst/>
                <a:latin typeface="Graphik"/>
              </a:rPr>
              <a:t>Capacidad de resolución y creatividad</a:t>
            </a:r>
            <a:endParaRPr lang="es-AR" sz="800" b="0" i="0" dirty="0">
              <a:solidFill>
                <a:schemeClr val="bg1"/>
              </a:solidFill>
              <a:effectLst/>
              <a:latin typeface="MentiText"/>
            </a:endParaRPr>
          </a:p>
          <a:p>
            <a:r>
              <a:rPr lang="es-AR" sz="800" b="0" i="0" dirty="0">
                <a:solidFill>
                  <a:schemeClr val="bg1"/>
                </a:solidFill>
                <a:effectLst/>
                <a:latin typeface="Graphik"/>
              </a:rPr>
              <a:t>Organización y gestión del tiempo</a:t>
            </a:r>
          </a:p>
          <a:p>
            <a:endParaRPr lang="es-AR" sz="800" dirty="0">
              <a:solidFill>
                <a:schemeClr val="bg1"/>
              </a:solidFill>
              <a:latin typeface="Graphik"/>
            </a:endParaRPr>
          </a:p>
          <a:p>
            <a:r>
              <a:rPr lang="es-AR" sz="800" dirty="0">
                <a:solidFill>
                  <a:schemeClr val="bg1"/>
                </a:solidFill>
                <a:latin typeface="Graphik"/>
              </a:rPr>
              <a:t>Inteligencia emocional</a:t>
            </a:r>
          </a:p>
          <a:p>
            <a:r>
              <a:rPr lang="es-AR" sz="800" dirty="0">
                <a:solidFill>
                  <a:schemeClr val="bg1"/>
                </a:solidFill>
                <a:latin typeface="Graphik"/>
              </a:rPr>
              <a:t>Pensamiento crítico</a:t>
            </a:r>
          </a:p>
          <a:p>
            <a:r>
              <a:rPr lang="es-AR" sz="800" dirty="0">
                <a:solidFill>
                  <a:schemeClr val="bg1"/>
                </a:solidFill>
                <a:latin typeface="Graphik"/>
              </a:rPr>
              <a:t>Liderazgo</a:t>
            </a:r>
          </a:p>
          <a:p>
            <a:r>
              <a:rPr lang="es-AR" sz="800" dirty="0">
                <a:solidFill>
                  <a:schemeClr val="bg1"/>
                </a:solidFill>
                <a:latin typeface="Graphik"/>
              </a:rPr>
              <a:t>Capacidad de aprendizaje rápido</a:t>
            </a:r>
          </a:p>
          <a:p>
            <a:r>
              <a:rPr lang="es-AR" sz="800" dirty="0">
                <a:solidFill>
                  <a:schemeClr val="bg1"/>
                </a:solidFill>
                <a:latin typeface="Graphik"/>
              </a:rPr>
              <a:t>Resiliencia</a:t>
            </a:r>
            <a:endParaRPr lang="es-AR" sz="800" dirty="0">
              <a:solidFill>
                <a:schemeClr val="bg1"/>
              </a:solidFill>
            </a:endParaRPr>
          </a:p>
        </p:txBody>
      </p:sp>
      <p:sp>
        <p:nvSpPr>
          <p:cNvPr id="6" name="CuadroTexto 5">
            <a:extLst>
              <a:ext uri="{FF2B5EF4-FFF2-40B4-BE49-F238E27FC236}">
                <a16:creationId xmlns:a16="http://schemas.microsoft.com/office/drawing/2014/main" id="{3D813991-BFC5-4596-B6C7-41EA4920470E}"/>
              </a:ext>
            </a:extLst>
          </p:cNvPr>
          <p:cNvSpPr txBox="1"/>
          <p:nvPr/>
        </p:nvSpPr>
        <p:spPr>
          <a:xfrm>
            <a:off x="5078978" y="181259"/>
            <a:ext cx="4640374" cy="338554"/>
          </a:xfrm>
          <a:prstGeom prst="rect">
            <a:avLst/>
          </a:prstGeom>
          <a:noFill/>
        </p:spPr>
        <p:txBody>
          <a:bodyPr wrap="square">
            <a:spAutoFit/>
          </a:bodyPr>
          <a:lstStyle/>
          <a:p>
            <a:r>
              <a:rPr lang="es-AR" sz="1600" b="1" i="0" dirty="0">
                <a:solidFill>
                  <a:srgbClr val="002060"/>
                </a:solidFill>
                <a:effectLst/>
              </a:rPr>
              <a:t>Colaborativo, compromiso compartido, responsable</a:t>
            </a:r>
            <a:endParaRPr lang="es-AR" sz="1600" dirty="0">
              <a:solidFill>
                <a:srgbClr val="002060"/>
              </a:solidFill>
            </a:endParaRPr>
          </a:p>
        </p:txBody>
      </p:sp>
      <p:sp>
        <p:nvSpPr>
          <p:cNvPr id="8" name="CuadroTexto 7">
            <a:extLst>
              <a:ext uri="{FF2B5EF4-FFF2-40B4-BE49-F238E27FC236}">
                <a16:creationId xmlns:a16="http://schemas.microsoft.com/office/drawing/2014/main" id="{A111FA62-64C7-47DA-A113-262FEB4ACD9B}"/>
              </a:ext>
            </a:extLst>
          </p:cNvPr>
          <p:cNvSpPr txBox="1"/>
          <p:nvPr/>
        </p:nvSpPr>
        <p:spPr>
          <a:xfrm>
            <a:off x="9172648" y="4048870"/>
            <a:ext cx="2866891" cy="584775"/>
          </a:xfrm>
          <a:prstGeom prst="rect">
            <a:avLst/>
          </a:prstGeom>
          <a:noFill/>
        </p:spPr>
        <p:txBody>
          <a:bodyPr wrap="square">
            <a:spAutoFit/>
          </a:bodyPr>
          <a:lstStyle/>
          <a:p>
            <a:r>
              <a:rPr lang="es-AR" sz="1600" b="1" dirty="0">
                <a:solidFill>
                  <a:srgbClr val="002060"/>
                </a:solidFill>
              </a:rPr>
              <a:t>Análisis, convicción y acción. Innovación. </a:t>
            </a:r>
            <a:endParaRPr lang="es-AR" sz="1600" dirty="0">
              <a:solidFill>
                <a:srgbClr val="002060"/>
              </a:solidFill>
            </a:endParaRPr>
          </a:p>
        </p:txBody>
      </p:sp>
      <p:sp>
        <p:nvSpPr>
          <p:cNvPr id="9" name="CuadroTexto 8">
            <a:extLst>
              <a:ext uri="{FF2B5EF4-FFF2-40B4-BE49-F238E27FC236}">
                <a16:creationId xmlns:a16="http://schemas.microsoft.com/office/drawing/2014/main" id="{0220736A-7094-4AD5-BFDF-7617E5DD141C}"/>
              </a:ext>
            </a:extLst>
          </p:cNvPr>
          <p:cNvSpPr txBox="1"/>
          <p:nvPr/>
        </p:nvSpPr>
        <p:spPr>
          <a:xfrm>
            <a:off x="9219958" y="2533323"/>
            <a:ext cx="2465126" cy="338554"/>
          </a:xfrm>
          <a:prstGeom prst="rect">
            <a:avLst/>
          </a:prstGeom>
          <a:noFill/>
        </p:spPr>
        <p:txBody>
          <a:bodyPr wrap="square">
            <a:spAutoFit/>
          </a:bodyPr>
          <a:lstStyle/>
          <a:p>
            <a:r>
              <a:rPr lang="es-AR" sz="1600" b="1" i="0" dirty="0">
                <a:solidFill>
                  <a:srgbClr val="002060"/>
                </a:solidFill>
                <a:effectLst/>
              </a:rPr>
              <a:t>Integración y aplomo</a:t>
            </a:r>
            <a:endParaRPr lang="es-AR" sz="1600" dirty="0">
              <a:solidFill>
                <a:srgbClr val="002060"/>
              </a:solidFill>
            </a:endParaRPr>
          </a:p>
        </p:txBody>
      </p:sp>
      <p:sp>
        <p:nvSpPr>
          <p:cNvPr id="10" name="CuadroTexto 9">
            <a:extLst>
              <a:ext uri="{FF2B5EF4-FFF2-40B4-BE49-F238E27FC236}">
                <a16:creationId xmlns:a16="http://schemas.microsoft.com/office/drawing/2014/main" id="{D751BB1D-2A6F-4DEF-A40D-06A2DF28CD95}"/>
              </a:ext>
            </a:extLst>
          </p:cNvPr>
          <p:cNvSpPr txBox="1"/>
          <p:nvPr/>
        </p:nvSpPr>
        <p:spPr>
          <a:xfrm>
            <a:off x="8106267" y="5487903"/>
            <a:ext cx="3342910" cy="338554"/>
          </a:xfrm>
          <a:prstGeom prst="rect">
            <a:avLst/>
          </a:prstGeom>
          <a:noFill/>
        </p:spPr>
        <p:txBody>
          <a:bodyPr wrap="square">
            <a:spAutoFit/>
          </a:bodyPr>
          <a:lstStyle/>
          <a:p>
            <a:r>
              <a:rPr lang="es-AR" sz="1600" b="1" i="0" dirty="0">
                <a:solidFill>
                  <a:srgbClr val="002060"/>
                </a:solidFill>
                <a:effectLst/>
              </a:rPr>
              <a:t>Planificación y eficiencia </a:t>
            </a:r>
            <a:endParaRPr lang="es-AR" sz="1600" dirty="0">
              <a:solidFill>
                <a:srgbClr val="002060"/>
              </a:solidFill>
            </a:endParaRPr>
          </a:p>
        </p:txBody>
      </p:sp>
      <p:sp>
        <p:nvSpPr>
          <p:cNvPr id="11" name="CuadroTexto 10">
            <a:extLst>
              <a:ext uri="{FF2B5EF4-FFF2-40B4-BE49-F238E27FC236}">
                <a16:creationId xmlns:a16="http://schemas.microsoft.com/office/drawing/2014/main" id="{39C6A878-3E43-4847-8184-A08DB42C7CDC}"/>
              </a:ext>
            </a:extLst>
          </p:cNvPr>
          <p:cNvSpPr txBox="1"/>
          <p:nvPr/>
        </p:nvSpPr>
        <p:spPr>
          <a:xfrm>
            <a:off x="8106267" y="1200820"/>
            <a:ext cx="3933272" cy="584775"/>
          </a:xfrm>
          <a:prstGeom prst="rect">
            <a:avLst/>
          </a:prstGeom>
          <a:noFill/>
        </p:spPr>
        <p:txBody>
          <a:bodyPr wrap="square">
            <a:spAutoFit/>
          </a:bodyPr>
          <a:lstStyle/>
          <a:p>
            <a:r>
              <a:rPr lang="es-AR" sz="1600" b="1" i="0" dirty="0">
                <a:solidFill>
                  <a:srgbClr val="002060"/>
                </a:solidFill>
                <a:effectLst/>
              </a:rPr>
              <a:t>Asertiva, empática: escucha activa y comprensión, conversar</a:t>
            </a:r>
            <a:endParaRPr lang="es-AR" sz="1600" dirty="0">
              <a:solidFill>
                <a:srgbClr val="002060"/>
              </a:solidFill>
            </a:endParaRPr>
          </a:p>
        </p:txBody>
      </p:sp>
    </p:spTree>
    <p:extLst>
      <p:ext uri="{BB962C8B-B14F-4D97-AF65-F5344CB8AC3E}">
        <p14:creationId xmlns:p14="http://schemas.microsoft.com/office/powerpoint/2010/main" val="3357633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P spid="1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oftskills-sistema-de-reclutamiento_quote"/>
          <p:cNvPicPr>
            <a:picLocks noChangeAspect="1" noChangeArrowheads="1"/>
          </p:cNvPicPr>
          <p:nvPr/>
        </p:nvPicPr>
        <p:blipFill>
          <a:blip r:embed="rId3" cstate="print"/>
          <a:srcRect/>
          <a:stretch>
            <a:fillRect/>
          </a:stretch>
        </p:blipFill>
        <p:spPr bwMode="auto">
          <a:xfrm>
            <a:off x="525445" y="1886860"/>
            <a:ext cx="6191250" cy="2495551"/>
          </a:xfrm>
          <a:prstGeom prst="rect">
            <a:avLst/>
          </a:prstGeom>
          <a:noFill/>
        </p:spPr>
      </p:pic>
      <p:pic>
        <p:nvPicPr>
          <p:cNvPr id="6" name="Picture 2" descr="Una imagen vale mÃ¡s que mil palabras. Ilustraciones en Psicoterapia"/>
          <p:cNvPicPr>
            <a:picLocks noChangeAspect="1" noChangeArrowheads="1"/>
          </p:cNvPicPr>
          <p:nvPr/>
        </p:nvPicPr>
        <p:blipFill>
          <a:blip r:embed="rId4" cstate="print"/>
          <a:srcRect/>
          <a:stretch>
            <a:fillRect/>
          </a:stretch>
        </p:blipFill>
        <p:spPr bwMode="auto">
          <a:xfrm>
            <a:off x="7203649" y="1818526"/>
            <a:ext cx="3933538" cy="2782034"/>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3576331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F93DCFFA-2947-4D27-AF18-9C5E521FDBDE">
            <a:extLst>
              <a:ext uri="{FF2B5EF4-FFF2-40B4-BE49-F238E27FC236}">
                <a16:creationId xmlns:a16="http://schemas.microsoft.com/office/drawing/2014/main" id="{08BC96B2-053F-44CB-B096-6B28121A458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5896" r="551" b="46519"/>
          <a:stretch/>
        </p:blipFill>
        <p:spPr bwMode="auto">
          <a:xfrm>
            <a:off x="2573210" y="714608"/>
            <a:ext cx="8833570" cy="5302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Imagen 1">
            <a:extLst>
              <a:ext uri="{FF2B5EF4-FFF2-40B4-BE49-F238E27FC236}">
                <a16:creationId xmlns:a16="http://schemas.microsoft.com/office/drawing/2014/main" id="{E1F916B0-5C7A-4FEC-B920-272D96C3EE57}"/>
              </a:ext>
            </a:extLst>
          </p:cNvPr>
          <p:cNvPicPr>
            <a:picLocks noChangeAspect="1"/>
          </p:cNvPicPr>
          <p:nvPr/>
        </p:nvPicPr>
        <p:blipFill rotWithShape="1">
          <a:blip r:embed="rId4"/>
          <a:srcRect r="22596"/>
          <a:stretch/>
        </p:blipFill>
        <p:spPr>
          <a:xfrm>
            <a:off x="71495" y="1434482"/>
            <a:ext cx="2501715" cy="4582624"/>
          </a:xfrm>
          <a:prstGeom prst="rect">
            <a:avLst/>
          </a:prstGeom>
        </p:spPr>
      </p:pic>
    </p:spTree>
    <p:extLst>
      <p:ext uri="{BB962C8B-B14F-4D97-AF65-F5344CB8AC3E}">
        <p14:creationId xmlns:p14="http://schemas.microsoft.com/office/powerpoint/2010/main" val="14479996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1" name="Rectangle 81">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83">
            <a:extLst>
              <a:ext uri="{FF2B5EF4-FFF2-40B4-BE49-F238E27FC236}">
                <a16:creationId xmlns:a16="http://schemas.microsoft.com/office/drawing/2014/main" id="{77F1AF47-AE98-4034-BD91-1976FA4D9C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85">
            <a:extLst>
              <a:ext uri="{FF2B5EF4-FFF2-40B4-BE49-F238E27FC236}">
                <a16:creationId xmlns:a16="http://schemas.microsoft.com/office/drawing/2014/main" id="{8EC0EE2B-2029-48DD-893D-F528E651B0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7200" y="8482"/>
            <a:ext cx="3568276"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Freeform: Shape 87">
            <a:extLst>
              <a:ext uri="{FF2B5EF4-FFF2-40B4-BE49-F238E27FC236}">
                <a16:creationId xmlns:a16="http://schemas.microsoft.com/office/drawing/2014/main" id="{45AE1D08-1ED1-4F59-B42F-4D8EA33DC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Rectangle 89">
            <a:extLst>
              <a:ext uri="{FF2B5EF4-FFF2-40B4-BE49-F238E27FC236}">
                <a16:creationId xmlns:a16="http://schemas.microsoft.com/office/drawing/2014/main" id="{9A79B912-88EA-4640-BDEB-51B3B11A0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92" name="AutoShape 4" descr="GP18G01. Reclutamiento y SelecciÃ³n: Soft Skills &amp;amp; Hard Skill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sp>
        <p:nvSpPr>
          <p:cNvPr id="12294" name="AutoShape 6" descr="GP18G01. Reclutamiento y SelecciÃ³n: Soft Skills &amp;amp; Hard Skill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AR"/>
          </a:p>
        </p:txBody>
      </p:sp>
      <p:pic>
        <p:nvPicPr>
          <p:cNvPr id="14" name="Picture 2" descr="Cuáles son las habilidades blandas - Emprendedores News"/>
          <p:cNvPicPr>
            <a:picLocks noChangeAspect="1" noChangeArrowheads="1"/>
          </p:cNvPicPr>
          <p:nvPr/>
        </p:nvPicPr>
        <p:blipFill>
          <a:blip r:embed="rId3" cstate="print"/>
          <a:srcRect/>
          <a:stretch>
            <a:fillRect/>
          </a:stretch>
        </p:blipFill>
        <p:spPr bwMode="auto">
          <a:xfrm>
            <a:off x="5241283" y="1593582"/>
            <a:ext cx="5413532" cy="3600000"/>
          </a:xfrm>
          <a:prstGeom prst="rect">
            <a:avLst/>
          </a:prstGeom>
          <a:noFill/>
        </p:spPr>
      </p:pic>
      <p:sp>
        <p:nvSpPr>
          <p:cNvPr id="16" name="Título 1"/>
          <p:cNvSpPr txBox="1">
            <a:spLocks/>
          </p:cNvSpPr>
          <p:nvPr/>
        </p:nvSpPr>
        <p:spPr>
          <a:xfrm>
            <a:off x="662180" y="2862471"/>
            <a:ext cx="3041803" cy="2907802"/>
          </a:xfrm>
          <a:prstGeom prst="rect">
            <a:avLst/>
          </a:prstGeom>
        </p:spPr>
        <p:txBody>
          <a:bodyPr anchor="t">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s-AR" sz="4000" b="1" i="0" u="none" strike="noStrike" kern="1200" cap="none" spc="0" normalizeH="0" baseline="0" noProof="0" dirty="0">
                <a:ln>
                  <a:noFill/>
                </a:ln>
                <a:solidFill>
                  <a:srgbClr val="FFFFFF"/>
                </a:solidFill>
                <a:effectLst/>
                <a:uLnTx/>
                <a:uFillTx/>
                <a:latin typeface="+mj-lt"/>
                <a:ea typeface="+mj-ea"/>
                <a:cs typeface="+mj-cs"/>
              </a:rPr>
              <a:t>Ejercicios</a:t>
            </a:r>
          </a:p>
        </p:txBody>
      </p:sp>
      <p:pic>
        <p:nvPicPr>
          <p:cNvPr id="17" name="Imagen 16" descr="Logotipo&#10;&#10;Descripción generada automáticamente">
            <a:extLst>
              <a:ext uri="{FF2B5EF4-FFF2-40B4-BE49-F238E27FC236}">
                <a16:creationId xmlns:a16="http://schemas.microsoft.com/office/drawing/2014/main" id="{FE611A03-ED99-4195-9C4F-2D4B37185B7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09080" y="160338"/>
            <a:ext cx="1712976" cy="1356360"/>
          </a:xfrm>
          <a:prstGeom prst="rect">
            <a:avLst/>
          </a:prstGeom>
        </p:spPr>
      </p:pic>
    </p:spTree>
    <p:extLst>
      <p:ext uri="{BB962C8B-B14F-4D97-AF65-F5344CB8AC3E}">
        <p14:creationId xmlns:p14="http://schemas.microsoft.com/office/powerpoint/2010/main" val="23848027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ítulo 13">
            <a:extLst>
              <a:ext uri="{FF2B5EF4-FFF2-40B4-BE49-F238E27FC236}">
                <a16:creationId xmlns:a16="http://schemas.microsoft.com/office/drawing/2014/main" id="{49A057F3-C358-4183-A620-78AB7F2A12CC}"/>
              </a:ext>
            </a:extLst>
          </p:cNvPr>
          <p:cNvSpPr txBox="1">
            <a:spLocks/>
          </p:cNvSpPr>
          <p:nvPr/>
        </p:nvSpPr>
        <p:spPr>
          <a:xfrm>
            <a:off x="2536004" y="0"/>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800" b="1" dirty="0">
                <a:solidFill>
                  <a:srgbClr val="002060"/>
                </a:solidFill>
              </a:rPr>
              <a:t>Test de Inteligencia Emocional de Emily </a:t>
            </a:r>
            <a:r>
              <a:rPr lang="es-AR" sz="2800" b="1" dirty="0" err="1">
                <a:solidFill>
                  <a:srgbClr val="002060"/>
                </a:solidFill>
              </a:rPr>
              <a:t>Sterrett</a:t>
            </a:r>
            <a:r>
              <a:rPr lang="es-AR" sz="2800" b="1" dirty="0">
                <a:solidFill>
                  <a:srgbClr val="002060"/>
                </a:solidFill>
              </a:rPr>
              <a:t>.</a:t>
            </a:r>
          </a:p>
          <a:p>
            <a:pPr algn="l"/>
            <a:endParaRPr lang="es-AR" sz="2800" b="1" dirty="0">
              <a:solidFill>
                <a:srgbClr val="002060"/>
              </a:solidFill>
            </a:endParaRPr>
          </a:p>
        </p:txBody>
      </p:sp>
      <p:sp>
        <p:nvSpPr>
          <p:cNvPr id="4" name="CuadroTexto 17">
            <a:extLst>
              <a:ext uri="{FF2B5EF4-FFF2-40B4-BE49-F238E27FC236}">
                <a16:creationId xmlns:a16="http://schemas.microsoft.com/office/drawing/2014/main" id="{EE6AF04E-9EB6-498F-8051-F721C6DFE83C}"/>
              </a:ext>
            </a:extLst>
          </p:cNvPr>
          <p:cNvSpPr txBox="1"/>
          <p:nvPr/>
        </p:nvSpPr>
        <p:spPr>
          <a:xfrm>
            <a:off x="2938409" y="1078787"/>
            <a:ext cx="6914507" cy="369332"/>
          </a:xfrm>
          <a:prstGeom prst="rect">
            <a:avLst/>
          </a:prstGeom>
          <a:noFill/>
        </p:spPr>
        <p:txBody>
          <a:bodyPr wrap="square">
            <a:spAutoFit/>
          </a:bodyPr>
          <a:lstStyle/>
          <a:p>
            <a:r>
              <a:rPr lang="es-AR" b="1" i="0" dirty="0">
                <a:solidFill>
                  <a:srgbClr val="002060"/>
                </a:solidFill>
                <a:effectLst/>
              </a:rPr>
              <a:t>1                             2                              3                            4                              5</a:t>
            </a:r>
            <a:endParaRPr lang="es-AR" dirty="0">
              <a:solidFill>
                <a:srgbClr val="002060"/>
              </a:solidFill>
            </a:endParaRPr>
          </a:p>
        </p:txBody>
      </p:sp>
      <p:sp>
        <p:nvSpPr>
          <p:cNvPr id="5" name="CuadroTexto 17">
            <a:extLst>
              <a:ext uri="{FF2B5EF4-FFF2-40B4-BE49-F238E27FC236}">
                <a16:creationId xmlns:a16="http://schemas.microsoft.com/office/drawing/2014/main" id="{EE6AF04E-9EB6-498F-8051-F721C6DFE83C}"/>
              </a:ext>
            </a:extLst>
          </p:cNvPr>
          <p:cNvSpPr txBox="1"/>
          <p:nvPr/>
        </p:nvSpPr>
        <p:spPr>
          <a:xfrm>
            <a:off x="2536004" y="1436670"/>
            <a:ext cx="8179941" cy="646331"/>
          </a:xfrm>
          <a:prstGeom prst="rect">
            <a:avLst/>
          </a:prstGeom>
          <a:noFill/>
        </p:spPr>
        <p:txBody>
          <a:bodyPr wrap="square">
            <a:spAutoFit/>
          </a:bodyPr>
          <a:lstStyle/>
          <a:p>
            <a:r>
              <a:rPr lang="es-AR" b="1" dirty="0">
                <a:solidFill>
                  <a:srgbClr val="002060"/>
                </a:solidFill>
              </a:rPr>
              <a:t>Prácticamente                                                                                                    </a:t>
            </a:r>
            <a:r>
              <a:rPr lang="es-AR" b="1" dirty="0" err="1">
                <a:solidFill>
                  <a:srgbClr val="002060"/>
                </a:solidFill>
              </a:rPr>
              <a:t>Prácticamente</a:t>
            </a:r>
            <a:r>
              <a:rPr lang="es-AR" b="1" dirty="0">
                <a:solidFill>
                  <a:srgbClr val="002060"/>
                </a:solidFill>
              </a:rPr>
              <a:t>                                                                                                        </a:t>
            </a:r>
          </a:p>
          <a:p>
            <a:r>
              <a:rPr lang="es-AR" b="1" i="0" dirty="0">
                <a:solidFill>
                  <a:srgbClr val="002060"/>
                </a:solidFill>
                <a:effectLst/>
              </a:rPr>
              <a:t>Nunca                                                                                                                   Siempre                   </a:t>
            </a:r>
            <a:endParaRPr lang="es-AR" dirty="0">
              <a:solidFill>
                <a:srgbClr val="002060"/>
              </a:solidFill>
            </a:endParaRPr>
          </a:p>
        </p:txBody>
      </p:sp>
      <p:sp>
        <p:nvSpPr>
          <p:cNvPr id="6" name="5 Rectángulo"/>
          <p:cNvSpPr/>
          <p:nvPr/>
        </p:nvSpPr>
        <p:spPr>
          <a:xfrm>
            <a:off x="297951" y="2159428"/>
            <a:ext cx="11712540" cy="4524315"/>
          </a:xfrm>
          <a:prstGeom prst="rect">
            <a:avLst/>
          </a:prstGeom>
        </p:spPr>
        <p:txBody>
          <a:bodyPr wrap="square">
            <a:spAutoFit/>
          </a:bodyPr>
          <a:lstStyle/>
          <a:p>
            <a:r>
              <a:rPr lang="es-AR" dirty="0">
                <a:solidFill>
                  <a:srgbClr val="002060"/>
                </a:solidFill>
              </a:rPr>
              <a:t>1. Soy consciente de las reacciones físicas (gestos, dolores, cambios súbitos) que señalan una reacción “visceral” emocional. </a:t>
            </a:r>
          </a:p>
          <a:p>
            <a:r>
              <a:rPr lang="es-AR" dirty="0">
                <a:solidFill>
                  <a:srgbClr val="002060"/>
                </a:solidFill>
              </a:rPr>
              <a:t>2. Admito de buena gana mis errores y me disculpo. </a:t>
            </a:r>
          </a:p>
          <a:p>
            <a:r>
              <a:rPr lang="es-AR" dirty="0">
                <a:solidFill>
                  <a:srgbClr val="002060"/>
                </a:solidFill>
              </a:rPr>
              <a:t>3. No me aferro a los problemas, enfados o heridas del pasado y soy capaz de dejarlos atrás para avanzar. </a:t>
            </a:r>
          </a:p>
          <a:p>
            <a:r>
              <a:rPr lang="es-AR" dirty="0">
                <a:solidFill>
                  <a:srgbClr val="002060"/>
                </a:solidFill>
              </a:rPr>
              <a:t>4. Normalmente tengo una idea exacta de cómo me percibe la otra persona durante una interacción específica. </a:t>
            </a:r>
          </a:p>
          <a:p>
            <a:r>
              <a:rPr lang="es-AR" dirty="0">
                <a:solidFill>
                  <a:srgbClr val="002060"/>
                </a:solidFill>
              </a:rPr>
              <a:t>5. Hay varias cosas importantes en mi vida que me entusiasman y lo hago patente </a:t>
            </a:r>
          </a:p>
          <a:p>
            <a:r>
              <a:rPr lang="es-AR" dirty="0">
                <a:solidFill>
                  <a:srgbClr val="002060"/>
                </a:solidFill>
              </a:rPr>
              <a:t>6. Tengo facilidad para conocer o iniciar conversaciones con personas desconocidas cuando tengo que hacerlo. </a:t>
            </a:r>
          </a:p>
          <a:p>
            <a:r>
              <a:rPr lang="es-AR" dirty="0">
                <a:solidFill>
                  <a:srgbClr val="002060"/>
                </a:solidFill>
              </a:rPr>
              <a:t>7. Me tomo un descanso o utilizo otro método activo para incrementar mi nivel de energía cuando noto que está decayendo.</a:t>
            </a:r>
          </a:p>
          <a:p>
            <a:r>
              <a:rPr lang="es-AR" dirty="0">
                <a:solidFill>
                  <a:srgbClr val="002060"/>
                </a:solidFill>
              </a:rPr>
              <a:t>8. No me cuesta demasiado asumir riesgos prudentes. </a:t>
            </a:r>
          </a:p>
          <a:p>
            <a:r>
              <a:rPr lang="es-AR" dirty="0">
                <a:solidFill>
                  <a:srgbClr val="002060"/>
                </a:solidFill>
              </a:rPr>
              <a:t>9. Me abro a las personas en la medida adecuada, no demasiado, pero lo suficiente como para no dar la impresión de ser frío y distante.</a:t>
            </a:r>
          </a:p>
          <a:p>
            <a:r>
              <a:rPr lang="es-AR" dirty="0">
                <a:solidFill>
                  <a:srgbClr val="002060"/>
                </a:solidFill>
              </a:rPr>
              <a:t> 10. Puedo participar en una interacción con otra persona y captar bastante bien cuál es su estado de ánimo en base a las señales no verbales que me envía. </a:t>
            </a:r>
          </a:p>
          <a:p>
            <a:r>
              <a:rPr lang="es-AR" dirty="0">
                <a:solidFill>
                  <a:srgbClr val="002060"/>
                </a:solidFill>
              </a:rPr>
              <a:t>11. Normalmente, otros se sienten inspirados y animados después de hablar conmigo.</a:t>
            </a:r>
          </a:p>
          <a:p>
            <a:r>
              <a:rPr lang="es-AR" dirty="0">
                <a:solidFill>
                  <a:srgbClr val="002060"/>
                </a:solidFill>
              </a:rPr>
              <a:t>12. No tengo ningún problema a la hora de hacer una presentación a un grupo o dirigir una reunión. </a:t>
            </a:r>
          </a:p>
          <a:p>
            <a:endParaRPr lang="es-AR" dirty="0">
              <a:solidFill>
                <a:srgbClr val="002060"/>
              </a:solidFill>
            </a:endParaRPr>
          </a:p>
        </p:txBody>
      </p:sp>
    </p:spTree>
    <p:extLst>
      <p:ext uri="{BB962C8B-B14F-4D97-AF65-F5344CB8AC3E}">
        <p14:creationId xmlns:p14="http://schemas.microsoft.com/office/powerpoint/2010/main" val="26025449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6 Rectángulo"/>
          <p:cNvSpPr/>
          <p:nvPr/>
        </p:nvSpPr>
        <p:spPr>
          <a:xfrm>
            <a:off x="347075" y="1195717"/>
            <a:ext cx="11712538" cy="5355312"/>
          </a:xfrm>
          <a:prstGeom prst="rect">
            <a:avLst/>
          </a:prstGeom>
        </p:spPr>
        <p:txBody>
          <a:bodyPr wrap="square">
            <a:spAutoFit/>
          </a:bodyPr>
          <a:lstStyle/>
          <a:p>
            <a:r>
              <a:rPr lang="es-AR" dirty="0">
                <a:solidFill>
                  <a:srgbClr val="002060"/>
                </a:solidFill>
              </a:rPr>
              <a:t>13. Cada día dedico algo de tiempo a la reflexión.</a:t>
            </a:r>
          </a:p>
          <a:p>
            <a:r>
              <a:rPr lang="es-AR" dirty="0">
                <a:solidFill>
                  <a:srgbClr val="002060"/>
                </a:solidFill>
              </a:rPr>
              <a:t> 14. Yo tomo la iniciativa y sigo adelante con las tareas que es necesario hacer. </a:t>
            </a:r>
          </a:p>
          <a:p>
            <a:r>
              <a:rPr lang="es-AR" dirty="0">
                <a:solidFill>
                  <a:srgbClr val="002060"/>
                </a:solidFill>
              </a:rPr>
              <a:t>15. Me abstengo de formarme una opinión sobre los temas y de expresar esa opinión hasta que no conozco todos los hechos. </a:t>
            </a:r>
          </a:p>
          <a:p>
            <a:r>
              <a:rPr lang="es-AR" dirty="0">
                <a:solidFill>
                  <a:srgbClr val="002060"/>
                </a:solidFill>
              </a:rPr>
              <a:t>16. Cuento con varias personas a las que puedo recurrir y pedir su ayuda cuando lo necesito. </a:t>
            </a:r>
          </a:p>
          <a:p>
            <a:r>
              <a:rPr lang="es-AR" dirty="0">
                <a:solidFill>
                  <a:srgbClr val="002060"/>
                </a:solidFill>
              </a:rPr>
              <a:t>17. Intento encontrar el lado positivo de cualquier situación. </a:t>
            </a:r>
          </a:p>
          <a:p>
            <a:r>
              <a:rPr lang="es-AR" dirty="0">
                <a:solidFill>
                  <a:srgbClr val="002060"/>
                </a:solidFill>
              </a:rPr>
              <a:t>18. Soy capaz de afrontar con calma, sensibilidad y de manera proactiva las manifestaciones emocionales de otras personas. </a:t>
            </a:r>
          </a:p>
          <a:p>
            <a:r>
              <a:rPr lang="es-AR" dirty="0">
                <a:solidFill>
                  <a:srgbClr val="002060"/>
                </a:solidFill>
              </a:rPr>
              <a:t>19. Normalmente soy capaz de identificar el tipo de emoción que siento en un momento </a:t>
            </a:r>
          </a:p>
          <a:p>
            <a:r>
              <a:rPr lang="es-AR" dirty="0">
                <a:solidFill>
                  <a:srgbClr val="002060"/>
                </a:solidFill>
              </a:rPr>
              <a:t>20. Por lo general me siento cómodo en las situaciones nuevas.</a:t>
            </a:r>
          </a:p>
          <a:p>
            <a:r>
              <a:rPr lang="es-AR" dirty="0">
                <a:solidFill>
                  <a:srgbClr val="002060"/>
                </a:solidFill>
              </a:rPr>
              <a:t>21. No escondo mi enfado pero tampoco lo pago con otros. </a:t>
            </a:r>
          </a:p>
          <a:p>
            <a:r>
              <a:rPr lang="es-AR" dirty="0">
                <a:solidFill>
                  <a:srgbClr val="002060"/>
                </a:solidFill>
              </a:rPr>
              <a:t>22.Puedo demostrar empatía y acoplar mis sentimientos a los de la otra persona en una interacción. </a:t>
            </a:r>
          </a:p>
          <a:p>
            <a:r>
              <a:rPr lang="es-AR" dirty="0">
                <a:solidFill>
                  <a:srgbClr val="002060"/>
                </a:solidFill>
              </a:rPr>
              <a:t>23. Soy capaz de seguir adelante en un proyecto importante, a pesar de los obstáculos. </a:t>
            </a:r>
          </a:p>
          <a:p>
            <a:r>
              <a:rPr lang="es-AR" dirty="0">
                <a:solidFill>
                  <a:srgbClr val="002060"/>
                </a:solidFill>
              </a:rPr>
              <a:t>24. Los demás me respetan y les caigo bien, incluso cuando no están de acuerdo conmigo.</a:t>
            </a:r>
          </a:p>
          <a:p>
            <a:r>
              <a:rPr lang="es-AR" dirty="0">
                <a:solidFill>
                  <a:srgbClr val="002060"/>
                </a:solidFill>
              </a:rPr>
              <a:t>25.Tengo muy claro cuáles son mis propias metas y valores. </a:t>
            </a:r>
          </a:p>
          <a:p>
            <a:r>
              <a:rPr lang="es-AR" dirty="0">
                <a:solidFill>
                  <a:srgbClr val="002060"/>
                </a:solidFill>
              </a:rPr>
              <a:t>26. Expreso mis puntos de vista con honestidad y ponderación, sin agobiar. </a:t>
            </a:r>
          </a:p>
          <a:p>
            <a:r>
              <a:rPr lang="es-AR" dirty="0">
                <a:solidFill>
                  <a:srgbClr val="002060"/>
                </a:solidFill>
              </a:rPr>
              <a:t>27.Puedo controlar mis estados de ánimo y muy raras veces llevo las emociones negativas al trabajo. </a:t>
            </a:r>
          </a:p>
          <a:p>
            <a:r>
              <a:rPr lang="es-AR" dirty="0">
                <a:solidFill>
                  <a:srgbClr val="002060"/>
                </a:solidFill>
              </a:rPr>
              <a:t>28. Centro toda mi atención en la otra persona cuando estoy escuchándole. </a:t>
            </a:r>
          </a:p>
          <a:p>
            <a:r>
              <a:rPr lang="es-AR" dirty="0">
                <a:solidFill>
                  <a:srgbClr val="002060"/>
                </a:solidFill>
              </a:rPr>
              <a:t>29. Creo que el trabajo que hago cada día tiene sentido y aporta valor a la sociedad.</a:t>
            </a:r>
          </a:p>
          <a:p>
            <a:r>
              <a:rPr lang="es-AR" dirty="0">
                <a:solidFill>
                  <a:srgbClr val="002060"/>
                </a:solidFill>
              </a:rPr>
              <a:t>30. Puedo persuadir eficazmente a otros para que adopten mi punto de vista sin coacciones.</a:t>
            </a:r>
          </a:p>
        </p:txBody>
      </p:sp>
      <p:sp>
        <p:nvSpPr>
          <p:cNvPr id="4" name="Título 13">
            <a:extLst>
              <a:ext uri="{FF2B5EF4-FFF2-40B4-BE49-F238E27FC236}">
                <a16:creationId xmlns:a16="http://schemas.microsoft.com/office/drawing/2014/main" id="{48D9E909-CD29-4EFD-ACE3-A01B721E07D6}"/>
              </a:ext>
            </a:extLst>
          </p:cNvPr>
          <p:cNvSpPr txBox="1">
            <a:spLocks/>
          </p:cNvSpPr>
          <p:nvPr/>
        </p:nvSpPr>
        <p:spPr>
          <a:xfrm>
            <a:off x="2536004" y="0"/>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800" b="1" dirty="0">
                <a:solidFill>
                  <a:srgbClr val="002060"/>
                </a:solidFill>
              </a:rPr>
              <a:t>Test de Inteligencia Emocional de Emily </a:t>
            </a:r>
            <a:r>
              <a:rPr lang="es-AR" sz="2800" b="1" dirty="0" err="1">
                <a:solidFill>
                  <a:srgbClr val="002060"/>
                </a:solidFill>
              </a:rPr>
              <a:t>Sterrett</a:t>
            </a:r>
            <a:r>
              <a:rPr lang="es-AR" sz="2800" b="1" dirty="0">
                <a:solidFill>
                  <a:srgbClr val="002060"/>
                </a:solidFill>
              </a:rPr>
              <a:t>.</a:t>
            </a:r>
          </a:p>
          <a:p>
            <a:pPr algn="l"/>
            <a:endParaRPr lang="es-AR" sz="2800" b="1" dirty="0">
              <a:solidFill>
                <a:srgbClr val="002060"/>
              </a:solidFill>
            </a:endParaRPr>
          </a:p>
        </p:txBody>
      </p:sp>
    </p:spTree>
    <p:extLst>
      <p:ext uri="{BB962C8B-B14F-4D97-AF65-F5344CB8AC3E}">
        <p14:creationId xmlns:p14="http://schemas.microsoft.com/office/powerpoint/2010/main" val="2602544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ángulo 50">
            <a:extLst>
              <a:ext uri="{FF2B5EF4-FFF2-40B4-BE49-F238E27FC236}">
                <a16:creationId xmlns:a16="http://schemas.microsoft.com/office/drawing/2014/main" id="{E774C966-9F13-4032-9B4E-F7D42CFAEF22}"/>
              </a:ext>
            </a:extLst>
          </p:cNvPr>
          <p:cNvSpPr/>
          <p:nvPr/>
        </p:nvSpPr>
        <p:spPr>
          <a:xfrm rot="16200000">
            <a:off x="-1952466" y="3694224"/>
            <a:ext cx="4275993" cy="371061"/>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7" name="Título 13">
            <a:extLst>
              <a:ext uri="{FF2B5EF4-FFF2-40B4-BE49-F238E27FC236}">
                <a16:creationId xmlns:a16="http://schemas.microsoft.com/office/drawing/2014/main" id="{D3808444-A6DD-30A0-CB88-6C4BF9DE172C}"/>
              </a:ext>
            </a:extLst>
          </p:cNvPr>
          <p:cNvSpPr txBox="1">
            <a:spLocks/>
          </p:cNvSpPr>
          <p:nvPr/>
        </p:nvSpPr>
        <p:spPr>
          <a:xfrm>
            <a:off x="-1" y="618097"/>
            <a:ext cx="12192001" cy="112366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AR" b="1" dirty="0">
                <a:solidFill>
                  <a:srgbClr val="002060"/>
                </a:solidFill>
              </a:rPr>
              <a:t>Datos generales</a:t>
            </a:r>
          </a:p>
        </p:txBody>
      </p:sp>
      <p:sp>
        <p:nvSpPr>
          <p:cNvPr id="10" name="Título 13">
            <a:extLst>
              <a:ext uri="{FF2B5EF4-FFF2-40B4-BE49-F238E27FC236}">
                <a16:creationId xmlns:a16="http://schemas.microsoft.com/office/drawing/2014/main" id="{D1E091C2-A723-3001-CBC9-BB3F3969570F}"/>
              </a:ext>
            </a:extLst>
          </p:cNvPr>
          <p:cNvSpPr txBox="1">
            <a:spLocks/>
          </p:cNvSpPr>
          <p:nvPr/>
        </p:nvSpPr>
        <p:spPr>
          <a:xfrm>
            <a:off x="1834965" y="1579158"/>
            <a:ext cx="2359244" cy="1331824"/>
          </a:xfrm>
          <a:prstGeom prst="rect">
            <a:avLst/>
          </a:prstGeom>
        </p:spPr>
        <p:txBody>
          <a:bodyPr anchor="t"/>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400" b="1" dirty="0">
                <a:solidFill>
                  <a:srgbClr val="002060"/>
                </a:solidFill>
                <a:latin typeface="Arial" panose="020B0604020202020204" pitchFamily="34" charset="0"/>
                <a:cs typeface="Arial" panose="020B0604020202020204" pitchFamily="34" charset="0"/>
              </a:rPr>
              <a:t>43</a:t>
            </a:r>
            <a:r>
              <a:rPr lang="es-AR" sz="2000" dirty="0">
                <a:solidFill>
                  <a:srgbClr val="002060"/>
                </a:solidFill>
                <a:latin typeface="Arial" panose="020B0604020202020204" pitchFamily="34" charset="0"/>
                <a:cs typeface="Arial" panose="020B0604020202020204" pitchFamily="34" charset="0"/>
              </a:rPr>
              <a:t> empresas de la cadena de valor finalizaron la encuesta</a:t>
            </a:r>
          </a:p>
        </p:txBody>
      </p:sp>
      <p:pic>
        <p:nvPicPr>
          <p:cNvPr id="8" name="Picture 7">
            <a:extLst>
              <a:ext uri="{FF2B5EF4-FFF2-40B4-BE49-F238E27FC236}">
                <a16:creationId xmlns:a16="http://schemas.microsoft.com/office/drawing/2014/main" id="{BC6ADA3A-24A3-6FD5-1D6B-4C6DA69DFFD2}"/>
              </a:ext>
            </a:extLst>
          </p:cNvPr>
          <p:cNvPicPr>
            <a:picLocks noChangeAspect="1"/>
          </p:cNvPicPr>
          <p:nvPr/>
        </p:nvPicPr>
        <p:blipFill rotWithShape="1">
          <a:blip r:embed="rId3"/>
          <a:srcRect l="5495" t="5535"/>
          <a:stretch/>
        </p:blipFill>
        <p:spPr>
          <a:xfrm>
            <a:off x="617141" y="3410240"/>
            <a:ext cx="5478859" cy="1603047"/>
          </a:xfrm>
          <a:prstGeom prst="rect">
            <a:avLst/>
          </a:prstGeom>
        </p:spPr>
      </p:pic>
      <p:pic>
        <p:nvPicPr>
          <p:cNvPr id="11" name="Picture 10">
            <a:extLst>
              <a:ext uri="{FF2B5EF4-FFF2-40B4-BE49-F238E27FC236}">
                <a16:creationId xmlns:a16="http://schemas.microsoft.com/office/drawing/2014/main" id="{88BF85C1-01C7-AA07-0FD3-D2D7B5DF0617}"/>
              </a:ext>
            </a:extLst>
          </p:cNvPr>
          <p:cNvPicPr>
            <a:picLocks noChangeAspect="1"/>
          </p:cNvPicPr>
          <p:nvPr/>
        </p:nvPicPr>
        <p:blipFill rotWithShape="1">
          <a:blip r:embed="rId4"/>
          <a:srcRect t="-284" b="50243"/>
          <a:stretch/>
        </p:blipFill>
        <p:spPr>
          <a:xfrm>
            <a:off x="6506935" y="3020037"/>
            <a:ext cx="2460898" cy="2664961"/>
          </a:xfrm>
          <a:prstGeom prst="rect">
            <a:avLst/>
          </a:prstGeom>
        </p:spPr>
      </p:pic>
      <p:sp>
        <p:nvSpPr>
          <p:cNvPr id="15" name="Título 13">
            <a:extLst>
              <a:ext uri="{FF2B5EF4-FFF2-40B4-BE49-F238E27FC236}">
                <a16:creationId xmlns:a16="http://schemas.microsoft.com/office/drawing/2014/main" id="{677372D9-54ED-5371-DE49-0B9E068DB094}"/>
              </a:ext>
            </a:extLst>
          </p:cNvPr>
          <p:cNvSpPr txBox="1">
            <a:spLocks/>
          </p:cNvSpPr>
          <p:nvPr/>
        </p:nvSpPr>
        <p:spPr>
          <a:xfrm>
            <a:off x="7715934" y="1579157"/>
            <a:ext cx="2359244" cy="1331825"/>
          </a:xfrm>
          <a:prstGeom prst="rect">
            <a:avLst/>
          </a:prstGeom>
        </p:spPr>
        <p:txBody>
          <a:bodyPr anchor="t"/>
          <a:lstStyle>
            <a:defPPr>
              <a:defRPr lang="es-AR"/>
            </a:defPPr>
            <a:lvl1pPr algn="ctr">
              <a:lnSpc>
                <a:spcPct val="90000"/>
              </a:lnSpc>
              <a:spcBef>
                <a:spcPct val="0"/>
              </a:spcBef>
              <a:buNone/>
              <a:defRPr sz="2400" b="1">
                <a:solidFill>
                  <a:srgbClr val="002060"/>
                </a:solidFill>
                <a:latin typeface="Arial" panose="020B0604020202020204" pitchFamily="34" charset="0"/>
                <a:ea typeface="+mj-ea"/>
                <a:cs typeface="Arial" panose="020B0604020202020204" pitchFamily="34" charset="0"/>
              </a:defRPr>
            </a:lvl1pPr>
          </a:lstStyle>
          <a:p>
            <a:r>
              <a:rPr lang="es-AR" dirty="0"/>
              <a:t>24 </a:t>
            </a:r>
            <a:r>
              <a:rPr lang="es-AR" sz="2000" b="0" dirty="0"/>
              <a:t>empresas miembro del IAPG patrocinaron el proyecto</a:t>
            </a:r>
          </a:p>
        </p:txBody>
      </p:sp>
      <p:pic>
        <p:nvPicPr>
          <p:cNvPr id="17" name="Picture 16">
            <a:extLst>
              <a:ext uri="{FF2B5EF4-FFF2-40B4-BE49-F238E27FC236}">
                <a16:creationId xmlns:a16="http://schemas.microsoft.com/office/drawing/2014/main" id="{C651EBCB-C43E-363F-C84D-8EE488531BEB}"/>
              </a:ext>
            </a:extLst>
          </p:cNvPr>
          <p:cNvPicPr>
            <a:picLocks noChangeAspect="1"/>
          </p:cNvPicPr>
          <p:nvPr/>
        </p:nvPicPr>
        <p:blipFill rotWithShape="1">
          <a:blip r:embed="rId4"/>
          <a:srcRect t="49958"/>
          <a:stretch/>
        </p:blipFill>
        <p:spPr>
          <a:xfrm>
            <a:off x="9180894" y="3078761"/>
            <a:ext cx="2460897" cy="2664960"/>
          </a:xfrm>
          <a:prstGeom prst="rect">
            <a:avLst/>
          </a:prstGeom>
        </p:spPr>
      </p:pic>
      <p:pic>
        <p:nvPicPr>
          <p:cNvPr id="18" name="Picture 17">
            <a:extLst>
              <a:ext uri="{FF2B5EF4-FFF2-40B4-BE49-F238E27FC236}">
                <a16:creationId xmlns:a16="http://schemas.microsoft.com/office/drawing/2014/main" id="{51968F06-F7DE-D0C1-7C84-32D9C6757E7A}"/>
              </a:ext>
            </a:extLst>
          </p:cNvPr>
          <p:cNvPicPr>
            <a:picLocks noChangeAspect="1"/>
          </p:cNvPicPr>
          <p:nvPr/>
        </p:nvPicPr>
        <p:blipFill>
          <a:blip r:embed="rId5"/>
          <a:stretch>
            <a:fillRect/>
          </a:stretch>
        </p:blipFill>
        <p:spPr>
          <a:xfrm>
            <a:off x="1427789" y="5305541"/>
            <a:ext cx="3647551" cy="577310"/>
          </a:xfrm>
          <a:prstGeom prst="rect">
            <a:avLst/>
          </a:prstGeom>
        </p:spPr>
      </p:pic>
    </p:spTree>
    <p:extLst>
      <p:ext uri="{BB962C8B-B14F-4D97-AF65-F5344CB8AC3E}">
        <p14:creationId xmlns:p14="http://schemas.microsoft.com/office/powerpoint/2010/main" val="8572079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10 Rectángulo"/>
          <p:cNvSpPr/>
          <p:nvPr/>
        </p:nvSpPr>
        <p:spPr>
          <a:xfrm>
            <a:off x="544980" y="1299027"/>
            <a:ext cx="5017213" cy="2554545"/>
          </a:xfrm>
          <a:prstGeom prst="rect">
            <a:avLst/>
          </a:prstGeom>
        </p:spPr>
        <p:txBody>
          <a:bodyPr wrap="square">
            <a:spAutoFit/>
          </a:bodyPr>
          <a:lstStyle/>
          <a:p>
            <a:r>
              <a:rPr lang="es-AR" sz="2000" b="1" dirty="0">
                <a:solidFill>
                  <a:srgbClr val="002060"/>
                </a:solidFill>
              </a:rPr>
              <a:t>PUNTUACIÓN: </a:t>
            </a:r>
          </a:p>
          <a:p>
            <a:endParaRPr lang="es-AR" sz="2000" b="1" dirty="0">
              <a:solidFill>
                <a:srgbClr val="002060"/>
              </a:solidFill>
            </a:endParaRPr>
          </a:p>
          <a:p>
            <a:pPr marL="342900" indent="-342900">
              <a:buAutoNum type="arabicPeriod"/>
            </a:pPr>
            <a:r>
              <a:rPr lang="es-AR" sz="2000" dirty="0">
                <a:solidFill>
                  <a:srgbClr val="002060"/>
                </a:solidFill>
              </a:rPr>
              <a:t>Escriba sus puntuaciones para cada pregunta numeradas en la categoría correspondiente. </a:t>
            </a:r>
          </a:p>
          <a:p>
            <a:pPr marL="342900" indent="-342900">
              <a:buAutoNum type="arabicPeriod"/>
            </a:pPr>
            <a:r>
              <a:rPr lang="es-AR" sz="2000" dirty="0">
                <a:solidFill>
                  <a:srgbClr val="002060"/>
                </a:solidFill>
              </a:rPr>
              <a:t>Sume las puntuaciones de cada categoría para obtener el total de ese factor específico de la I. Emocional. </a:t>
            </a:r>
          </a:p>
        </p:txBody>
      </p:sp>
      <p:pic>
        <p:nvPicPr>
          <p:cNvPr id="5121" name="Picture 1"/>
          <p:cNvPicPr>
            <a:picLocks noChangeAspect="1" noChangeArrowheads="1"/>
          </p:cNvPicPr>
          <p:nvPr/>
        </p:nvPicPr>
        <p:blipFill>
          <a:blip r:embed="rId2" cstate="print"/>
          <a:srcRect/>
          <a:stretch>
            <a:fillRect/>
          </a:stretch>
        </p:blipFill>
        <p:spPr bwMode="auto">
          <a:xfrm>
            <a:off x="6807870" y="895820"/>
            <a:ext cx="3883631" cy="5546515"/>
          </a:xfrm>
          <a:prstGeom prst="rect">
            <a:avLst/>
          </a:prstGeom>
          <a:noFill/>
          <a:ln w="9525">
            <a:noFill/>
            <a:miter lim="800000"/>
            <a:headEnd/>
            <a:tailEnd/>
          </a:ln>
        </p:spPr>
      </p:pic>
      <p:pic>
        <p:nvPicPr>
          <p:cNvPr id="13" name="Picture 4"/>
          <p:cNvPicPr>
            <a:picLocks noChangeAspect="1" noChangeArrowheads="1"/>
          </p:cNvPicPr>
          <p:nvPr/>
        </p:nvPicPr>
        <p:blipFill>
          <a:blip r:embed="rId3" cstate="print"/>
          <a:srcRect/>
          <a:stretch>
            <a:fillRect/>
          </a:stretch>
        </p:blipFill>
        <p:spPr bwMode="auto">
          <a:xfrm>
            <a:off x="1500499" y="3853572"/>
            <a:ext cx="2071010" cy="2588763"/>
          </a:xfrm>
          <a:prstGeom prst="rect">
            <a:avLst/>
          </a:prstGeom>
          <a:noFill/>
          <a:ln w="9525">
            <a:noFill/>
            <a:miter lim="800000"/>
            <a:headEnd/>
            <a:tailEnd/>
          </a:ln>
        </p:spPr>
      </p:pic>
      <p:sp>
        <p:nvSpPr>
          <p:cNvPr id="6" name="Título 13">
            <a:extLst>
              <a:ext uri="{FF2B5EF4-FFF2-40B4-BE49-F238E27FC236}">
                <a16:creationId xmlns:a16="http://schemas.microsoft.com/office/drawing/2014/main" id="{4361CD80-A16A-4E8B-9D02-7152F32F3609}"/>
              </a:ext>
            </a:extLst>
          </p:cNvPr>
          <p:cNvSpPr txBox="1">
            <a:spLocks/>
          </p:cNvSpPr>
          <p:nvPr/>
        </p:nvSpPr>
        <p:spPr>
          <a:xfrm>
            <a:off x="2536004" y="0"/>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800" b="1" dirty="0">
                <a:solidFill>
                  <a:srgbClr val="002060"/>
                </a:solidFill>
              </a:rPr>
              <a:t>Test de Inteligencia Emocional de Emily </a:t>
            </a:r>
            <a:r>
              <a:rPr lang="es-AR" sz="2800" b="1" dirty="0" err="1">
                <a:solidFill>
                  <a:srgbClr val="002060"/>
                </a:solidFill>
              </a:rPr>
              <a:t>Sterrett</a:t>
            </a:r>
            <a:r>
              <a:rPr lang="es-AR" sz="2800" b="1" dirty="0">
                <a:solidFill>
                  <a:srgbClr val="002060"/>
                </a:solidFill>
              </a:rPr>
              <a:t>.</a:t>
            </a:r>
          </a:p>
          <a:p>
            <a:pPr algn="l"/>
            <a:endParaRPr lang="es-AR" sz="2800" b="1" dirty="0">
              <a:solidFill>
                <a:srgbClr val="002060"/>
              </a:solidFill>
            </a:endParaRPr>
          </a:p>
        </p:txBody>
      </p:sp>
    </p:spTree>
    <p:extLst>
      <p:ext uri="{BB962C8B-B14F-4D97-AF65-F5344CB8AC3E}">
        <p14:creationId xmlns:p14="http://schemas.microsoft.com/office/powerpoint/2010/main" val="26025449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6" descr="https://encrypted-tbn0.gstatic.com/images?q=tbn:ANd9GcTCP6UQR2zR0rUpJf2VHlg5jR1sgjsurSx36g&amp;usqp=CAU"/>
          <p:cNvPicPr>
            <a:picLocks noChangeAspect="1" noChangeArrowheads="1"/>
          </p:cNvPicPr>
          <p:nvPr/>
        </p:nvPicPr>
        <p:blipFill>
          <a:blip r:embed="rId2" cstate="print"/>
          <a:srcRect/>
          <a:stretch>
            <a:fillRect/>
          </a:stretch>
        </p:blipFill>
        <p:spPr bwMode="auto">
          <a:xfrm>
            <a:off x="8640433" y="2391434"/>
            <a:ext cx="3007383" cy="3007383"/>
          </a:xfrm>
          <a:prstGeom prst="rect">
            <a:avLst/>
          </a:prstGeom>
          <a:noFill/>
        </p:spPr>
      </p:pic>
      <p:sp>
        <p:nvSpPr>
          <p:cNvPr id="6" name="5 Rectángulo"/>
          <p:cNvSpPr/>
          <p:nvPr/>
        </p:nvSpPr>
        <p:spPr>
          <a:xfrm>
            <a:off x="766763" y="1195717"/>
            <a:ext cx="8889233" cy="5016758"/>
          </a:xfrm>
          <a:prstGeom prst="rect">
            <a:avLst/>
          </a:prstGeom>
        </p:spPr>
        <p:txBody>
          <a:bodyPr wrap="square">
            <a:spAutoFit/>
          </a:bodyPr>
          <a:lstStyle/>
          <a:p>
            <a:r>
              <a:rPr lang="es-AR" sz="2000" b="1" dirty="0">
                <a:solidFill>
                  <a:srgbClr val="002060"/>
                </a:solidFill>
              </a:rPr>
              <a:t>RESULTADOS</a:t>
            </a:r>
          </a:p>
          <a:p>
            <a:endParaRPr lang="es-AR" sz="2000" b="1" dirty="0">
              <a:solidFill>
                <a:srgbClr val="002060"/>
              </a:solidFill>
            </a:endParaRPr>
          </a:p>
          <a:p>
            <a:r>
              <a:rPr lang="es-AR" sz="2000" dirty="0">
                <a:solidFill>
                  <a:srgbClr val="002060"/>
                </a:solidFill>
              </a:rPr>
              <a:t>La puntuación en cada una de las secciones será entre 5 y 25. </a:t>
            </a:r>
          </a:p>
          <a:p>
            <a:r>
              <a:rPr lang="es-AR" sz="2000" b="1" dirty="0">
                <a:solidFill>
                  <a:srgbClr val="002060"/>
                </a:solidFill>
              </a:rPr>
              <a:t>Si el resultado esta entre 20 y 25</a:t>
            </a:r>
            <a:r>
              <a:rPr lang="es-AR" sz="2000" dirty="0">
                <a:solidFill>
                  <a:srgbClr val="002060"/>
                </a:solidFill>
              </a:rPr>
              <a:t>, es que esa área de tu vida esta controlada y funciona de una manera sana y optima. </a:t>
            </a:r>
          </a:p>
          <a:p>
            <a:r>
              <a:rPr lang="es-AR" sz="2000" b="1" dirty="0">
                <a:solidFill>
                  <a:srgbClr val="002060"/>
                </a:solidFill>
              </a:rPr>
              <a:t>Si el resultado es inferior a 20</a:t>
            </a:r>
            <a:r>
              <a:rPr lang="es-AR" sz="2000" dirty="0">
                <a:solidFill>
                  <a:srgbClr val="002060"/>
                </a:solidFill>
              </a:rPr>
              <a:t> significa que nos encontramos en un área donde podemos trabajar y mejorar en nuestras vidas. </a:t>
            </a:r>
          </a:p>
          <a:p>
            <a:r>
              <a:rPr lang="es-AR" sz="2000" b="1" dirty="0">
                <a:solidFill>
                  <a:srgbClr val="002060"/>
                </a:solidFill>
              </a:rPr>
              <a:t>Si el resultado</a:t>
            </a:r>
            <a:r>
              <a:rPr lang="es-AR" sz="2000" dirty="0">
                <a:solidFill>
                  <a:srgbClr val="002060"/>
                </a:solidFill>
              </a:rPr>
              <a:t> se encuentra con una </a:t>
            </a:r>
            <a:r>
              <a:rPr lang="es-AR" sz="2000" b="1" dirty="0">
                <a:solidFill>
                  <a:srgbClr val="002060"/>
                </a:solidFill>
              </a:rPr>
              <a:t>puntuación entre 5 y 10</a:t>
            </a:r>
            <a:r>
              <a:rPr lang="es-AR" sz="2000" dirty="0">
                <a:solidFill>
                  <a:srgbClr val="002060"/>
                </a:solidFill>
              </a:rPr>
              <a:t>, son aquellas categorías a las que le debes prestar atención de manera inmediata, ya que en ella radican tus mayores debilidades y por tanto son las que te generan más inconvenientes. </a:t>
            </a:r>
          </a:p>
          <a:p>
            <a:br>
              <a:rPr lang="es-AR" sz="2000" dirty="0">
                <a:solidFill>
                  <a:srgbClr val="002060"/>
                </a:solidFill>
              </a:rPr>
            </a:br>
            <a:endParaRPr lang="es-AR" sz="2000" dirty="0">
              <a:solidFill>
                <a:srgbClr val="002060"/>
              </a:solidFill>
            </a:endParaRPr>
          </a:p>
          <a:p>
            <a:r>
              <a:rPr lang="es-AR" sz="2000" dirty="0">
                <a:solidFill>
                  <a:srgbClr val="002060"/>
                </a:solidFill>
              </a:rPr>
              <a:t>Por ultimo, </a:t>
            </a:r>
            <a:r>
              <a:rPr lang="es-AR" sz="2000" b="1" dirty="0">
                <a:solidFill>
                  <a:srgbClr val="002060"/>
                </a:solidFill>
              </a:rPr>
              <a:t>debes tomar nota de todas las preguntas cuya puntuación es menor de 3</a:t>
            </a:r>
            <a:r>
              <a:rPr lang="es-AR" sz="2000" dirty="0">
                <a:solidFill>
                  <a:srgbClr val="002060"/>
                </a:solidFill>
              </a:rPr>
              <a:t>. Estas deben convertirse en tus metas especificas, que te ayudarán a crecer y mejorar cada factor de tu IE. </a:t>
            </a:r>
          </a:p>
        </p:txBody>
      </p:sp>
      <p:sp>
        <p:nvSpPr>
          <p:cNvPr id="5" name="Título 13">
            <a:extLst>
              <a:ext uri="{FF2B5EF4-FFF2-40B4-BE49-F238E27FC236}">
                <a16:creationId xmlns:a16="http://schemas.microsoft.com/office/drawing/2014/main" id="{10DCA054-C12B-4E41-A835-3DBEC4051CED}"/>
              </a:ext>
            </a:extLst>
          </p:cNvPr>
          <p:cNvSpPr txBox="1">
            <a:spLocks/>
          </p:cNvSpPr>
          <p:nvPr/>
        </p:nvSpPr>
        <p:spPr>
          <a:xfrm>
            <a:off x="2536004" y="0"/>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800" b="1" dirty="0"/>
              <a:t>Test de Inteligencia Emocional de Emily </a:t>
            </a:r>
            <a:r>
              <a:rPr lang="es-AR" sz="2800" b="1" dirty="0" err="1"/>
              <a:t>Sterrett</a:t>
            </a:r>
            <a:r>
              <a:rPr lang="es-AR" sz="2800" b="1" dirty="0"/>
              <a:t>.</a:t>
            </a:r>
          </a:p>
          <a:p>
            <a:pPr algn="l"/>
            <a:endParaRPr lang="es-AR" sz="2800" b="1" dirty="0">
              <a:solidFill>
                <a:srgbClr val="002060"/>
              </a:solidFill>
            </a:endParaRPr>
          </a:p>
        </p:txBody>
      </p:sp>
    </p:spTree>
    <p:extLst>
      <p:ext uri="{BB962C8B-B14F-4D97-AF65-F5344CB8AC3E}">
        <p14:creationId xmlns:p14="http://schemas.microsoft.com/office/powerpoint/2010/main" val="26025449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3">
            <a:extLst>
              <a:ext uri="{FF2B5EF4-FFF2-40B4-BE49-F238E27FC236}">
                <a16:creationId xmlns:a16="http://schemas.microsoft.com/office/drawing/2014/main" id="{5A8ABBE5-4E43-42E8-83C4-1994C530114E}"/>
              </a:ext>
            </a:extLst>
          </p:cNvPr>
          <p:cNvSpPr txBox="1">
            <a:spLocks/>
          </p:cNvSpPr>
          <p:nvPr/>
        </p:nvSpPr>
        <p:spPr>
          <a:xfrm>
            <a:off x="2536004" y="0"/>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800" b="1" dirty="0">
                <a:solidFill>
                  <a:srgbClr val="002060"/>
                </a:solidFill>
              </a:rPr>
              <a:t>CASO: La Isla Desierta</a:t>
            </a:r>
          </a:p>
          <a:p>
            <a:pPr algn="l"/>
            <a:endParaRPr lang="es-AR" sz="2800" b="1" dirty="0">
              <a:solidFill>
                <a:srgbClr val="002060"/>
              </a:solidFill>
            </a:endParaRPr>
          </a:p>
        </p:txBody>
      </p:sp>
      <p:sp>
        <p:nvSpPr>
          <p:cNvPr id="6" name="CuadroTexto 5">
            <a:extLst>
              <a:ext uri="{FF2B5EF4-FFF2-40B4-BE49-F238E27FC236}">
                <a16:creationId xmlns:a16="http://schemas.microsoft.com/office/drawing/2014/main" id="{2DEB5569-EF9C-4286-BBE1-93658D10E6B2}"/>
              </a:ext>
            </a:extLst>
          </p:cNvPr>
          <p:cNvSpPr txBox="1"/>
          <p:nvPr/>
        </p:nvSpPr>
        <p:spPr>
          <a:xfrm>
            <a:off x="417444" y="1195717"/>
            <a:ext cx="11357112" cy="5324535"/>
          </a:xfrm>
          <a:prstGeom prst="rect">
            <a:avLst/>
          </a:prstGeom>
          <a:noFill/>
        </p:spPr>
        <p:txBody>
          <a:bodyPr wrap="square">
            <a:spAutoFit/>
          </a:bodyPr>
          <a:lstStyle/>
          <a:p>
            <a:r>
              <a:rPr lang="es-AR" sz="2000" dirty="0">
                <a:solidFill>
                  <a:srgbClr val="002060"/>
                </a:solidFill>
              </a:rPr>
              <a:t>Las vacaciones en el Caribe han sido interrumpidas por un estrepitoso accidente de avión, del que ustedes son sobrevivientes a bordo de un bote inflable a punto de hundirse por el sobrepeso. A pocos kilómetros se divisa una isla desierta, a la cual pueden llegar si aligeran peso. A continuación, se muestra una lista de doce objetos que transporta el bote, de los cuales deberán seleccionar 5 para conservar en la isla y el resto serán arrojados.</a:t>
            </a:r>
          </a:p>
          <a:p>
            <a:r>
              <a:rPr lang="es-AR" sz="2000" dirty="0">
                <a:solidFill>
                  <a:srgbClr val="002060"/>
                </a:solidFill>
              </a:rPr>
              <a:t>5 paquetes de pañales </a:t>
            </a:r>
          </a:p>
          <a:p>
            <a:r>
              <a:rPr lang="es-AR" sz="2000" dirty="0">
                <a:solidFill>
                  <a:srgbClr val="002060"/>
                </a:solidFill>
              </a:rPr>
              <a:t>1 revólver sin municiones </a:t>
            </a:r>
          </a:p>
          <a:p>
            <a:r>
              <a:rPr lang="es-AR" sz="2000" dirty="0">
                <a:solidFill>
                  <a:srgbClr val="002060"/>
                </a:solidFill>
              </a:rPr>
              <a:t>20 litros de agua potable </a:t>
            </a:r>
          </a:p>
          <a:p>
            <a:r>
              <a:rPr lang="es-AR" sz="2000" dirty="0">
                <a:solidFill>
                  <a:srgbClr val="002060"/>
                </a:solidFill>
              </a:rPr>
              <a:t>1 paquete de cigarrillos </a:t>
            </a:r>
          </a:p>
          <a:p>
            <a:r>
              <a:rPr lang="es-AR" sz="2000" dirty="0">
                <a:solidFill>
                  <a:srgbClr val="002060"/>
                </a:solidFill>
              </a:rPr>
              <a:t>Una caja registradora conteniendo 500 euros en diferentes monedas </a:t>
            </a:r>
          </a:p>
          <a:p>
            <a:r>
              <a:rPr lang="es-AR" sz="2000" dirty="0">
                <a:solidFill>
                  <a:srgbClr val="002060"/>
                </a:solidFill>
              </a:rPr>
              <a:t>5 kilos de carbón </a:t>
            </a:r>
          </a:p>
          <a:p>
            <a:r>
              <a:rPr lang="es-AR" sz="2000" dirty="0">
                <a:solidFill>
                  <a:srgbClr val="002060"/>
                </a:solidFill>
              </a:rPr>
              <a:t>Hilo de nylon y anzuelos </a:t>
            </a:r>
          </a:p>
          <a:p>
            <a:r>
              <a:rPr lang="es-AR" sz="2000" dirty="0">
                <a:solidFill>
                  <a:srgbClr val="002060"/>
                </a:solidFill>
              </a:rPr>
              <a:t>Una caja con 50 preservativos </a:t>
            </a:r>
          </a:p>
          <a:p>
            <a:r>
              <a:rPr lang="es-AR" sz="2000" dirty="0">
                <a:solidFill>
                  <a:srgbClr val="002060"/>
                </a:solidFill>
              </a:rPr>
              <a:t>2 botellas de whisky </a:t>
            </a:r>
          </a:p>
          <a:p>
            <a:r>
              <a:rPr lang="es-AR" sz="2000" dirty="0">
                <a:solidFill>
                  <a:srgbClr val="002060"/>
                </a:solidFill>
              </a:rPr>
              <a:t>1 Paracaídas sin instrucciones </a:t>
            </a:r>
          </a:p>
          <a:p>
            <a:r>
              <a:rPr lang="es-AR" sz="2000" dirty="0">
                <a:solidFill>
                  <a:srgbClr val="002060"/>
                </a:solidFill>
              </a:rPr>
              <a:t>1 mechero de oro macizo </a:t>
            </a:r>
          </a:p>
          <a:p>
            <a:r>
              <a:rPr lang="es-AR" sz="2000" dirty="0">
                <a:solidFill>
                  <a:srgbClr val="002060"/>
                </a:solidFill>
              </a:rPr>
              <a:t>1 espejo </a:t>
            </a:r>
          </a:p>
        </p:txBody>
      </p:sp>
      <p:pic>
        <p:nvPicPr>
          <p:cNvPr id="1028" name="Picture 4" descr="El diario de una volátil. By: Agustina Guerrero | Funny images, Simple  doodles, Girly quotes">
            <a:extLst>
              <a:ext uri="{FF2B5EF4-FFF2-40B4-BE49-F238E27FC236}">
                <a16:creationId xmlns:a16="http://schemas.microsoft.com/office/drawing/2014/main" id="{3C89EB2D-D66F-4594-9C8A-35FB90F9BC7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45186" y="2665932"/>
            <a:ext cx="4346814" cy="434681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25449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8" name="Picture 10" descr="480 ideas de Agustina Guerrero en 2021 | diario de una volatil, guerreros,  la volatil">
            <a:extLst>
              <a:ext uri="{FF2B5EF4-FFF2-40B4-BE49-F238E27FC236}">
                <a16:creationId xmlns:a16="http://schemas.microsoft.com/office/drawing/2014/main" id="{5898F51D-27CC-4A35-B0FB-A4B14F4DD2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26548" y="2140744"/>
            <a:ext cx="3277773" cy="4606306"/>
          </a:xfrm>
          <a:prstGeom prst="rect">
            <a:avLst/>
          </a:prstGeom>
          <a:noFill/>
          <a:extLst>
            <a:ext uri="{909E8E84-426E-40DD-AFC4-6F175D3DCCD1}">
              <a14:hiddenFill xmlns:a14="http://schemas.microsoft.com/office/drawing/2010/main">
                <a:solidFill>
                  <a:srgbClr val="FFFFFF"/>
                </a:solidFill>
              </a14:hiddenFill>
            </a:ext>
          </a:extLst>
        </p:spPr>
      </p:pic>
      <p:sp>
        <p:nvSpPr>
          <p:cNvPr id="6" name="CuadroTexto 5">
            <a:extLst>
              <a:ext uri="{FF2B5EF4-FFF2-40B4-BE49-F238E27FC236}">
                <a16:creationId xmlns:a16="http://schemas.microsoft.com/office/drawing/2014/main" id="{2DEB5569-EF9C-4286-BBE1-93658D10E6B2}"/>
              </a:ext>
            </a:extLst>
          </p:cNvPr>
          <p:cNvSpPr txBox="1"/>
          <p:nvPr/>
        </p:nvSpPr>
        <p:spPr>
          <a:xfrm>
            <a:off x="309489" y="1267442"/>
            <a:ext cx="11286877" cy="1631216"/>
          </a:xfrm>
          <a:prstGeom prst="rect">
            <a:avLst/>
          </a:prstGeom>
          <a:noFill/>
        </p:spPr>
        <p:txBody>
          <a:bodyPr wrap="square">
            <a:spAutoFit/>
          </a:bodyPr>
          <a:lstStyle/>
          <a:p>
            <a:r>
              <a:rPr lang="es-AR" sz="2000" dirty="0">
                <a:solidFill>
                  <a:srgbClr val="002060"/>
                </a:solidFill>
                <a:cs typeface="Tahoma" pitchFamily="34" charset="0"/>
              </a:rPr>
              <a:t>EN GRUPO:</a:t>
            </a:r>
            <a:endParaRPr kumimoji="0" lang="es-AR" sz="2000" b="0" i="0" u="none" strike="noStrike" cap="none" normalizeH="0" baseline="0" dirty="0">
              <a:ln>
                <a:noFill/>
              </a:ln>
              <a:solidFill>
                <a:srgbClr val="002060"/>
              </a:solidFill>
              <a:effectLst/>
              <a:cs typeface="Tahoma" pitchFamily="34" charset="0"/>
            </a:endParaRPr>
          </a:p>
          <a:p>
            <a:r>
              <a:rPr kumimoji="0" lang="es-AR" sz="2000" b="0" i="0" u="none" strike="noStrike" cap="none" normalizeH="0" baseline="0" dirty="0">
                <a:ln>
                  <a:noFill/>
                </a:ln>
                <a:solidFill>
                  <a:srgbClr val="002060"/>
                </a:solidFill>
                <a:effectLst/>
                <a:cs typeface="Tahoma" pitchFamily="34" charset="0"/>
              </a:rPr>
              <a:t>Después de ofrecer cada uno su lista, se deberá llegar a un consenso del grupo sobre los </a:t>
            </a:r>
            <a:r>
              <a:rPr kumimoji="0" lang="es-AR" sz="2000" b="1" i="0" u="none" strike="noStrike" cap="none" normalizeH="0" baseline="0" dirty="0">
                <a:ln>
                  <a:noFill/>
                </a:ln>
                <a:solidFill>
                  <a:srgbClr val="002060"/>
                </a:solidFill>
                <a:effectLst/>
                <a:cs typeface="Tahoma" pitchFamily="34" charset="0"/>
              </a:rPr>
              <a:t>tres objetos</a:t>
            </a:r>
            <a:r>
              <a:rPr kumimoji="0" lang="es-AR" sz="2000" b="0" i="0" u="none" strike="noStrike" cap="none" normalizeH="0" baseline="0" dirty="0">
                <a:ln>
                  <a:noFill/>
                </a:ln>
                <a:solidFill>
                  <a:srgbClr val="002060"/>
                </a:solidFill>
                <a:effectLst/>
                <a:cs typeface="Tahoma" pitchFamily="34" charset="0"/>
              </a:rPr>
              <a:t> que se llevarán  a la isla, luego se elegirá un líder para escribir en el </a:t>
            </a:r>
            <a:r>
              <a:rPr kumimoji="0" lang="es-AR" sz="2000" b="0" i="0" u="none" strike="noStrike" cap="none" normalizeH="0" baseline="0" dirty="0" err="1">
                <a:ln>
                  <a:noFill/>
                </a:ln>
                <a:solidFill>
                  <a:srgbClr val="002060"/>
                </a:solidFill>
                <a:effectLst/>
                <a:cs typeface="Tahoma" pitchFamily="34" charset="0"/>
              </a:rPr>
              <a:t>menti</a:t>
            </a:r>
            <a:r>
              <a:rPr kumimoji="0" lang="es-AR" sz="2000" b="0" i="0" u="none" strike="noStrike" cap="none" normalizeH="0" baseline="0" dirty="0">
                <a:ln>
                  <a:noFill/>
                </a:ln>
                <a:solidFill>
                  <a:srgbClr val="002060"/>
                </a:solidFill>
                <a:effectLst/>
                <a:cs typeface="Tahoma" pitchFamily="34" charset="0"/>
              </a:rPr>
              <a:t> : nombre del grupo y los 3 elementos seleccionados</a:t>
            </a:r>
          </a:p>
          <a:p>
            <a:endParaRPr lang="es-AR" sz="2000" dirty="0">
              <a:solidFill>
                <a:srgbClr val="002060"/>
              </a:solidFill>
            </a:endParaRPr>
          </a:p>
        </p:txBody>
      </p:sp>
      <p:sp>
        <p:nvSpPr>
          <p:cNvPr id="7" name="Título 13">
            <a:extLst>
              <a:ext uri="{FF2B5EF4-FFF2-40B4-BE49-F238E27FC236}">
                <a16:creationId xmlns:a16="http://schemas.microsoft.com/office/drawing/2014/main" id="{D6748CE9-A86F-44A5-A61B-BE18F870F9A4}"/>
              </a:ext>
            </a:extLst>
          </p:cNvPr>
          <p:cNvSpPr txBox="1">
            <a:spLocks/>
          </p:cNvSpPr>
          <p:nvPr/>
        </p:nvSpPr>
        <p:spPr>
          <a:xfrm>
            <a:off x="2536004" y="0"/>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800" b="1" dirty="0">
                <a:solidFill>
                  <a:srgbClr val="002060"/>
                </a:solidFill>
              </a:rPr>
              <a:t>CASO: La Isla Desierta</a:t>
            </a:r>
          </a:p>
          <a:p>
            <a:pPr algn="l"/>
            <a:endParaRPr lang="es-AR" sz="2800" b="1" dirty="0">
              <a:solidFill>
                <a:srgbClr val="002060"/>
              </a:solidFill>
            </a:endParaRPr>
          </a:p>
        </p:txBody>
      </p:sp>
      <p:sp>
        <p:nvSpPr>
          <p:cNvPr id="14" name="CuadroTexto 13">
            <a:extLst>
              <a:ext uri="{FF2B5EF4-FFF2-40B4-BE49-F238E27FC236}">
                <a16:creationId xmlns:a16="http://schemas.microsoft.com/office/drawing/2014/main" id="{201DA68E-960C-4B2D-8FFC-886E3A330ECD}"/>
              </a:ext>
            </a:extLst>
          </p:cNvPr>
          <p:cNvSpPr txBox="1"/>
          <p:nvPr/>
        </p:nvSpPr>
        <p:spPr>
          <a:xfrm>
            <a:off x="309489" y="4229464"/>
            <a:ext cx="4021926" cy="646331"/>
          </a:xfrm>
          <a:prstGeom prst="rect">
            <a:avLst/>
          </a:prstGeom>
          <a:noFill/>
        </p:spPr>
        <p:txBody>
          <a:bodyPr wrap="square">
            <a:spAutoFit/>
          </a:bodyPr>
          <a:lstStyle/>
          <a:p>
            <a:pPr algn="ctr"/>
            <a:r>
              <a:rPr lang="es-AR" sz="1800" b="1" dirty="0">
                <a:solidFill>
                  <a:srgbClr val="002060"/>
                </a:solidFill>
                <a:hlinkClick r:id="rId4"/>
              </a:rPr>
              <a:t>www.menti.com</a:t>
            </a:r>
            <a:r>
              <a:rPr lang="es-AR" sz="1800" b="1" dirty="0">
                <a:solidFill>
                  <a:srgbClr val="002060"/>
                </a:solidFill>
              </a:rPr>
              <a:t>  </a:t>
            </a:r>
          </a:p>
          <a:p>
            <a:pPr algn="ctr"/>
            <a:r>
              <a:rPr lang="es-AR" sz="1800" b="1" dirty="0">
                <a:solidFill>
                  <a:srgbClr val="002060"/>
                </a:solidFill>
              </a:rPr>
              <a:t>Código </a:t>
            </a:r>
            <a:r>
              <a:rPr lang="es-AR" b="1" i="0" dirty="0">
                <a:effectLst/>
                <a:latin typeface="MentiText"/>
              </a:rPr>
              <a:t>2096 8052</a:t>
            </a:r>
            <a:endParaRPr lang="es-AR" sz="1800" b="1" dirty="0">
              <a:solidFill>
                <a:srgbClr val="002060"/>
              </a:solidFill>
            </a:endParaRPr>
          </a:p>
        </p:txBody>
      </p:sp>
      <p:pic>
        <p:nvPicPr>
          <p:cNvPr id="3076" name="Picture 4">
            <a:extLst>
              <a:ext uri="{FF2B5EF4-FFF2-40B4-BE49-F238E27FC236}">
                <a16:creationId xmlns:a16="http://schemas.microsoft.com/office/drawing/2014/main" id="{9C28C6DF-4D43-4170-A27A-D3269B05CC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2319" y="2274900"/>
            <a:ext cx="3808268" cy="3808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7760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2DEB5569-EF9C-4286-BBE1-93658D10E6B2}"/>
              </a:ext>
            </a:extLst>
          </p:cNvPr>
          <p:cNvSpPr txBox="1"/>
          <p:nvPr/>
        </p:nvSpPr>
        <p:spPr>
          <a:xfrm>
            <a:off x="276766" y="1263456"/>
            <a:ext cx="10611627" cy="707886"/>
          </a:xfrm>
          <a:prstGeom prst="rect">
            <a:avLst/>
          </a:prstGeom>
          <a:noFill/>
        </p:spPr>
        <p:txBody>
          <a:bodyPr wrap="square">
            <a:spAutoFit/>
          </a:bodyPr>
          <a:lstStyle/>
          <a:p>
            <a:r>
              <a:rPr lang="es-AR" sz="2000" b="0" i="0" kern="1200" dirty="0">
                <a:solidFill>
                  <a:srgbClr val="002060"/>
                </a:solidFill>
                <a:latin typeface="+mn-lt"/>
                <a:ea typeface="+mn-ea"/>
                <a:cs typeface="+mn-cs"/>
              </a:rPr>
              <a:t>A través de las dinámicas grupales, se puede evaluar:</a:t>
            </a:r>
          </a:p>
          <a:p>
            <a:endParaRPr lang="es-AR" sz="2000" b="0" i="0" kern="1200" dirty="0">
              <a:solidFill>
                <a:srgbClr val="002060"/>
              </a:solidFill>
              <a:latin typeface="+mn-lt"/>
              <a:ea typeface="+mn-ea"/>
              <a:cs typeface="+mn-cs"/>
            </a:endParaRPr>
          </a:p>
        </p:txBody>
      </p:sp>
      <p:sp>
        <p:nvSpPr>
          <p:cNvPr id="7" name="Título 13">
            <a:extLst>
              <a:ext uri="{FF2B5EF4-FFF2-40B4-BE49-F238E27FC236}">
                <a16:creationId xmlns:a16="http://schemas.microsoft.com/office/drawing/2014/main" id="{D6748CE9-A86F-44A5-A61B-BE18F870F9A4}"/>
              </a:ext>
            </a:extLst>
          </p:cNvPr>
          <p:cNvSpPr txBox="1">
            <a:spLocks/>
          </p:cNvSpPr>
          <p:nvPr/>
        </p:nvSpPr>
        <p:spPr>
          <a:xfrm>
            <a:off x="2536004" y="0"/>
            <a:ext cx="7608121" cy="1195717"/>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AR" sz="2800" b="1" dirty="0">
                <a:solidFill>
                  <a:srgbClr val="002060"/>
                </a:solidFill>
              </a:rPr>
              <a:t>Dinámicas de reclutamientos grupales</a:t>
            </a:r>
          </a:p>
          <a:p>
            <a:pPr algn="l"/>
            <a:endParaRPr lang="es-AR" sz="2800" b="1" dirty="0">
              <a:solidFill>
                <a:srgbClr val="002060"/>
              </a:solidFill>
            </a:endParaRPr>
          </a:p>
        </p:txBody>
      </p:sp>
      <p:graphicFrame>
        <p:nvGraphicFramePr>
          <p:cNvPr id="2049" name="Diagrama 2048">
            <a:extLst>
              <a:ext uri="{FF2B5EF4-FFF2-40B4-BE49-F238E27FC236}">
                <a16:creationId xmlns:a16="http://schemas.microsoft.com/office/drawing/2014/main" id="{F019CBE7-6E31-4E56-B5DB-6BD9372C1695}"/>
              </a:ext>
            </a:extLst>
          </p:cNvPr>
          <p:cNvGraphicFramePr/>
          <p:nvPr>
            <p:extLst>
              <p:ext uri="{D42A27DB-BD31-4B8C-83A1-F6EECF244321}">
                <p14:modId xmlns:p14="http://schemas.microsoft.com/office/powerpoint/2010/main" val="3345924562"/>
              </p:ext>
            </p:extLst>
          </p:nvPr>
        </p:nvGraphicFramePr>
        <p:xfrm>
          <a:off x="-1378493" y="734518"/>
          <a:ext cx="11676736" cy="53762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5" name="Picture 2">
            <a:extLst>
              <a:ext uri="{FF2B5EF4-FFF2-40B4-BE49-F238E27FC236}">
                <a16:creationId xmlns:a16="http://schemas.microsoft.com/office/drawing/2014/main" id="{A0173150-E433-4B29-B060-2FCC609E518D}"/>
              </a:ext>
            </a:extLst>
          </p:cNvPr>
          <p:cNvPicPr>
            <a:picLocks noChangeAspect="1" noChangeArrowheads="1"/>
          </p:cNvPicPr>
          <p:nvPr/>
        </p:nvPicPr>
        <p:blipFill>
          <a:blip r:embed="rId8" cstate="print"/>
          <a:srcRect/>
          <a:stretch>
            <a:fillRect/>
          </a:stretch>
        </p:blipFill>
        <p:spPr bwMode="auto">
          <a:xfrm>
            <a:off x="7636620" y="1956771"/>
            <a:ext cx="3403076" cy="4504714"/>
          </a:xfrm>
          <a:prstGeom prst="rect">
            <a:avLst/>
          </a:prstGeom>
          <a:ln>
            <a:noFill/>
          </a:ln>
          <a:effectLst>
            <a:softEdge rad="112500"/>
          </a:effectLst>
        </p:spPr>
      </p:pic>
    </p:spTree>
    <p:extLst>
      <p:ext uri="{BB962C8B-B14F-4D97-AF65-F5344CB8AC3E}">
        <p14:creationId xmlns:p14="http://schemas.microsoft.com/office/powerpoint/2010/main" val="1828803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049" grpId="0">
        <p:bldAsOne/>
      </p:bldGraphic>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1" name="Rectangle 126">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ítulo 1">
            <a:extLst>
              <a:ext uri="{FF2B5EF4-FFF2-40B4-BE49-F238E27FC236}">
                <a16:creationId xmlns:a16="http://schemas.microsoft.com/office/drawing/2014/main" id="{B5826EC0-35DD-4440-A5B4-3009665E796A}"/>
              </a:ext>
            </a:extLst>
          </p:cNvPr>
          <p:cNvSpPr txBox="1">
            <a:spLocks/>
          </p:cNvSpPr>
          <p:nvPr/>
        </p:nvSpPr>
        <p:spPr>
          <a:xfrm>
            <a:off x="453180" y="1056976"/>
            <a:ext cx="6381827" cy="263599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Aft>
                <a:spcPts val="600"/>
              </a:spcAft>
            </a:pPr>
            <a:r>
              <a:rPr lang="en-US" sz="4800" b="1" i="1" kern="1200" dirty="0">
                <a:solidFill>
                  <a:srgbClr val="002060"/>
                </a:solidFill>
                <a:latin typeface="+mj-lt"/>
                <a:ea typeface="+mj-ea"/>
                <a:cs typeface="+mj-cs"/>
              </a:rPr>
              <a:t>“Las </a:t>
            </a:r>
            <a:r>
              <a:rPr lang="en-US" sz="4800" b="1" i="1" kern="1200" dirty="0" err="1">
                <a:solidFill>
                  <a:srgbClr val="002060"/>
                </a:solidFill>
                <a:latin typeface="+mj-lt"/>
                <a:ea typeface="+mj-ea"/>
                <a:cs typeface="+mj-cs"/>
              </a:rPr>
              <a:t>oportunidades</a:t>
            </a:r>
            <a:r>
              <a:rPr lang="en-US" sz="4800" b="1" i="1" kern="1200" dirty="0">
                <a:solidFill>
                  <a:srgbClr val="002060"/>
                </a:solidFill>
                <a:latin typeface="+mj-lt"/>
                <a:ea typeface="+mj-ea"/>
                <a:cs typeface="+mj-cs"/>
              </a:rPr>
              <a:t> no </a:t>
            </a:r>
            <a:r>
              <a:rPr lang="en-US" sz="4800" b="1" i="1" kern="1200" dirty="0" err="1">
                <a:solidFill>
                  <a:srgbClr val="002060"/>
                </a:solidFill>
                <a:latin typeface="+mj-lt"/>
                <a:ea typeface="+mj-ea"/>
                <a:cs typeface="+mj-cs"/>
              </a:rPr>
              <a:t>llegan</a:t>
            </a:r>
            <a:r>
              <a:rPr lang="en-US" sz="4800" b="1" i="1" kern="1200" dirty="0">
                <a:solidFill>
                  <a:srgbClr val="002060"/>
                </a:solidFill>
                <a:latin typeface="+mj-lt"/>
                <a:ea typeface="+mj-ea"/>
                <a:cs typeface="+mj-cs"/>
              </a:rPr>
              <a:t>, TÚ las </a:t>
            </a:r>
            <a:r>
              <a:rPr lang="en-US" sz="4800" b="1" i="1" kern="1200" dirty="0" err="1">
                <a:solidFill>
                  <a:srgbClr val="002060"/>
                </a:solidFill>
                <a:latin typeface="+mj-lt"/>
                <a:ea typeface="+mj-ea"/>
                <a:cs typeface="+mj-cs"/>
              </a:rPr>
              <a:t>creas</a:t>
            </a:r>
            <a:r>
              <a:rPr lang="en-US" sz="4800" b="1" i="1" kern="1200" dirty="0">
                <a:solidFill>
                  <a:srgbClr val="002060"/>
                </a:solidFill>
                <a:latin typeface="+mj-lt"/>
                <a:ea typeface="+mj-ea"/>
                <a:cs typeface="+mj-cs"/>
              </a:rPr>
              <a:t>”.</a:t>
            </a:r>
          </a:p>
          <a:p>
            <a:pPr algn="l">
              <a:spcAft>
                <a:spcPts val="600"/>
              </a:spcAft>
            </a:pPr>
            <a:r>
              <a:rPr lang="en-US" sz="3200" b="1" i="1" kern="1200" dirty="0">
                <a:solidFill>
                  <a:srgbClr val="002060"/>
                </a:solidFill>
                <a:latin typeface="+mj-lt"/>
                <a:ea typeface="+mj-ea"/>
                <a:cs typeface="+mj-cs"/>
              </a:rPr>
              <a:t>Chris Grosser</a:t>
            </a:r>
          </a:p>
        </p:txBody>
      </p:sp>
      <p:sp>
        <p:nvSpPr>
          <p:cNvPr id="192" name="Rectangle 191">
            <a:extLst>
              <a:ext uri="{FF2B5EF4-FFF2-40B4-BE49-F238E27FC236}">
                <a16:creationId xmlns:a16="http://schemas.microsoft.com/office/drawing/2014/main" id="{BC05CA36-AD6A-4ABF-9A05-52E5A143D2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022214"/>
            <a:ext cx="12192000" cy="2835786"/>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Rectangle 193">
            <a:extLst>
              <a:ext uri="{FF2B5EF4-FFF2-40B4-BE49-F238E27FC236}">
                <a16:creationId xmlns:a16="http://schemas.microsoft.com/office/drawing/2014/main" id="{D4331EE8-85A4-4588-8D9E-70E534D47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4022220"/>
            <a:ext cx="8153398" cy="2835780"/>
          </a:xfrm>
          <a:prstGeom prst="rect">
            <a:avLst/>
          </a:prstGeom>
          <a:gradFill>
            <a:gsLst>
              <a:gs pos="0">
                <a:srgbClr val="000000">
                  <a:alpha val="63000"/>
                </a:srgbClr>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Rectangle 195">
            <a:extLst>
              <a:ext uri="{FF2B5EF4-FFF2-40B4-BE49-F238E27FC236}">
                <a16:creationId xmlns:a16="http://schemas.microsoft.com/office/drawing/2014/main" id="{49D6C862-61CC-4B46-8080-96583D653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022219"/>
            <a:ext cx="12253472" cy="2835781"/>
          </a:xfrm>
          <a:prstGeom prst="rect">
            <a:avLst/>
          </a:prstGeom>
          <a:gradFill>
            <a:gsLst>
              <a:gs pos="39000">
                <a:schemeClr val="accent1">
                  <a:lumMod val="50000"/>
                  <a:alpha val="0"/>
                </a:schemeClr>
              </a:gs>
              <a:gs pos="100000">
                <a:srgbClr val="000000">
                  <a:alpha val="72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Imagen 16">
            <a:extLst>
              <a:ext uri="{FF2B5EF4-FFF2-40B4-BE49-F238E27FC236}">
                <a16:creationId xmlns:a16="http://schemas.microsoft.com/office/drawing/2014/main" id="{B2354175-C465-44AE-8107-BB87A4743ED6}"/>
              </a:ext>
            </a:extLst>
          </p:cNvPr>
          <p:cNvPicPr>
            <a:picLocks noChangeAspect="1"/>
          </p:cNvPicPr>
          <p:nvPr/>
        </p:nvPicPr>
        <p:blipFill rotWithShape="1">
          <a:blip r:embed="rId3">
            <a:extLst>
              <a:ext uri="{28A0092B-C50C-407E-A947-70E740481C1C}">
                <a14:useLocalDpi xmlns:a14="http://schemas.microsoft.com/office/drawing/2010/main" val="0"/>
              </a:ext>
            </a:extLst>
          </a:blip>
          <a:srcRect t="750" r="-2" b="-2"/>
          <a:stretch/>
        </p:blipFill>
        <p:spPr>
          <a:xfrm>
            <a:off x="6573906" y="509666"/>
            <a:ext cx="5311845" cy="5311845"/>
          </a:xfrm>
          <a:prstGeom prst="rect">
            <a:avLst/>
          </a:prstGeom>
        </p:spPr>
      </p:pic>
      <p:sp>
        <p:nvSpPr>
          <p:cNvPr id="198" name="Rectangle 197">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0797"/>
            <a:ext cx="12191998" cy="457203"/>
          </a:xfrm>
          <a:prstGeom prst="rect">
            <a:avLst/>
          </a:prstGeom>
          <a:gradFill>
            <a:gsLst>
              <a:gs pos="0">
                <a:srgbClr val="000000">
                  <a:alpha val="43000"/>
                </a:srgbClr>
              </a:gs>
              <a:gs pos="79000">
                <a:schemeClr val="accent1">
                  <a:lumMod val="75000"/>
                  <a:alpha val="22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Imagen 10" descr="Logotipo&#10;&#10;Descripción generada automáticamente">
            <a:extLst>
              <a:ext uri="{FF2B5EF4-FFF2-40B4-BE49-F238E27FC236}">
                <a16:creationId xmlns:a16="http://schemas.microsoft.com/office/drawing/2014/main" id="{D81F44C9-938D-482A-8F61-B400518EB1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3107" y="123658"/>
            <a:ext cx="1350899" cy="1069662"/>
          </a:xfrm>
          <a:prstGeom prst="rect">
            <a:avLst/>
          </a:prstGeom>
        </p:spPr>
      </p:pic>
    </p:spTree>
    <p:extLst>
      <p:ext uri="{BB962C8B-B14F-4D97-AF65-F5344CB8AC3E}">
        <p14:creationId xmlns:p14="http://schemas.microsoft.com/office/powerpoint/2010/main" val="9564673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3" name="Rectangle 202">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Rectangle 204">
            <a:extLst>
              <a:ext uri="{FF2B5EF4-FFF2-40B4-BE49-F238E27FC236}">
                <a16:creationId xmlns:a16="http://schemas.microsoft.com/office/drawing/2014/main" id="{77F1AF47-AE98-4034-BD91-1976FA4D9C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8EC0EE2B-2029-48DD-893D-F528E651B0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7200" y="8482"/>
            <a:ext cx="3568276"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9" name="Freeform: Shape 208">
            <a:extLst>
              <a:ext uri="{FF2B5EF4-FFF2-40B4-BE49-F238E27FC236}">
                <a16:creationId xmlns:a16="http://schemas.microsoft.com/office/drawing/2014/main" id="{45AE1D08-1ED1-4F59-B42F-4D8EA33DC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1" name="Rectangle 210">
            <a:extLst>
              <a:ext uri="{FF2B5EF4-FFF2-40B4-BE49-F238E27FC236}">
                <a16:creationId xmlns:a16="http://schemas.microsoft.com/office/drawing/2014/main" id="{9A79B912-88EA-4640-BDEB-51B3B11A0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a:extLst>
              <a:ext uri="{FF2B5EF4-FFF2-40B4-BE49-F238E27FC236}">
                <a16:creationId xmlns:a16="http://schemas.microsoft.com/office/drawing/2014/main" id="{2F85F9FC-DECC-444F-8F83-615605BCD5E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5582689" y="5125652"/>
            <a:ext cx="5358061" cy="1717392"/>
          </a:xfrm>
          <a:prstGeom prst="rect">
            <a:avLst/>
          </a:prstGeom>
        </p:spPr>
      </p:pic>
      <p:sp>
        <p:nvSpPr>
          <p:cNvPr id="16" name="Título 1">
            <a:extLst>
              <a:ext uri="{FF2B5EF4-FFF2-40B4-BE49-F238E27FC236}">
                <a16:creationId xmlns:a16="http://schemas.microsoft.com/office/drawing/2014/main" id="{B5826EC0-35DD-4440-A5B4-3009665E796A}"/>
              </a:ext>
            </a:extLst>
          </p:cNvPr>
          <p:cNvSpPr txBox="1">
            <a:spLocks/>
          </p:cNvSpPr>
          <p:nvPr/>
        </p:nvSpPr>
        <p:spPr>
          <a:xfrm>
            <a:off x="662180" y="2862471"/>
            <a:ext cx="3041803" cy="2907802"/>
          </a:xfrm>
          <a:prstGeom prst="rect">
            <a:avLst/>
          </a:prstGeom>
        </p:spPr>
        <p:txBody>
          <a:bodyPr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AR" sz="4000" b="1" dirty="0">
                <a:solidFill>
                  <a:srgbClr val="FFFFFF"/>
                </a:solidFill>
              </a:rPr>
              <a:t>Encuesta y </a:t>
            </a:r>
          </a:p>
          <a:p>
            <a:pPr algn="l"/>
            <a:r>
              <a:rPr lang="es-AR" sz="4000" b="1" dirty="0">
                <a:solidFill>
                  <a:srgbClr val="FFFFFF"/>
                </a:solidFill>
              </a:rPr>
              <a:t>Final</a:t>
            </a:r>
          </a:p>
          <a:p>
            <a:pPr algn="l"/>
            <a:endParaRPr lang="es-AR" sz="4000" b="1" dirty="0">
              <a:solidFill>
                <a:srgbClr val="FFFFFF"/>
              </a:solidFill>
            </a:endParaRPr>
          </a:p>
          <a:p>
            <a:pPr algn="l"/>
            <a:endParaRPr lang="es-AR" sz="4000" b="1" dirty="0">
              <a:solidFill>
                <a:srgbClr val="FFFFFF"/>
              </a:solidFill>
            </a:endParaRPr>
          </a:p>
          <a:p>
            <a:pPr algn="l"/>
            <a:endParaRPr lang="es-AR" sz="4000" b="1" dirty="0">
              <a:solidFill>
                <a:srgbClr val="FFFFFF"/>
              </a:solidFill>
            </a:endParaRPr>
          </a:p>
        </p:txBody>
      </p:sp>
      <p:sp>
        <p:nvSpPr>
          <p:cNvPr id="13" name="CuadroTexto 12">
            <a:extLst>
              <a:ext uri="{FF2B5EF4-FFF2-40B4-BE49-F238E27FC236}">
                <a16:creationId xmlns:a16="http://schemas.microsoft.com/office/drawing/2014/main" id="{B4CEFD5D-8F78-402B-A226-17C9B577EB16}"/>
              </a:ext>
            </a:extLst>
          </p:cNvPr>
          <p:cNvSpPr txBox="1"/>
          <p:nvPr/>
        </p:nvSpPr>
        <p:spPr>
          <a:xfrm>
            <a:off x="5993658" y="370645"/>
            <a:ext cx="4451621" cy="1200329"/>
          </a:xfrm>
          <a:prstGeom prst="rect">
            <a:avLst/>
          </a:prstGeom>
          <a:noFill/>
        </p:spPr>
        <p:txBody>
          <a:bodyPr wrap="square">
            <a:spAutoFit/>
          </a:bodyPr>
          <a:lstStyle/>
          <a:p>
            <a:pPr algn="ctr"/>
            <a:r>
              <a:rPr lang="es-AR" sz="2400" b="0" i="0" kern="1200" dirty="0">
                <a:solidFill>
                  <a:srgbClr val="002060"/>
                </a:solidFill>
                <a:latin typeface="+mn-lt"/>
                <a:ea typeface="+mn-ea"/>
                <a:cs typeface="+mn-cs"/>
              </a:rPr>
              <a:t>Te pedimos que nos ayudes a seguir aprendiendo y mejorando</a:t>
            </a:r>
          </a:p>
          <a:p>
            <a:pPr algn="ctr"/>
            <a:endParaRPr lang="es-AR" sz="2400" b="0" i="0" kern="1200" dirty="0">
              <a:solidFill>
                <a:srgbClr val="002060"/>
              </a:solidFill>
              <a:latin typeface="+mn-lt"/>
              <a:ea typeface="+mn-ea"/>
              <a:cs typeface="+mn-cs"/>
            </a:endParaRPr>
          </a:p>
        </p:txBody>
      </p:sp>
      <p:sp>
        <p:nvSpPr>
          <p:cNvPr id="2" name="Flecha: curvada hacia la izquierda 1">
            <a:extLst>
              <a:ext uri="{FF2B5EF4-FFF2-40B4-BE49-F238E27FC236}">
                <a16:creationId xmlns:a16="http://schemas.microsoft.com/office/drawing/2014/main" id="{1E948D0E-CC70-4A09-B2AB-F1B2A9A1E94C}"/>
              </a:ext>
            </a:extLst>
          </p:cNvPr>
          <p:cNvSpPr/>
          <p:nvPr/>
        </p:nvSpPr>
        <p:spPr>
          <a:xfrm>
            <a:off x="10519996" y="1218559"/>
            <a:ext cx="841508" cy="1659194"/>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solidFill>
                <a:schemeClr val="tx1"/>
              </a:solidFill>
            </a:endParaRPr>
          </a:p>
        </p:txBody>
      </p:sp>
      <p:sp>
        <p:nvSpPr>
          <p:cNvPr id="3" name="Flecha: curvada hacia la derecha 2">
            <a:extLst>
              <a:ext uri="{FF2B5EF4-FFF2-40B4-BE49-F238E27FC236}">
                <a16:creationId xmlns:a16="http://schemas.microsoft.com/office/drawing/2014/main" id="{848890F6-D67A-427A-BC4E-CC21814A2F26}"/>
              </a:ext>
            </a:extLst>
          </p:cNvPr>
          <p:cNvSpPr/>
          <p:nvPr/>
        </p:nvSpPr>
        <p:spPr>
          <a:xfrm>
            <a:off x="5163162" y="1272140"/>
            <a:ext cx="842400" cy="165960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solidFill>
                <a:schemeClr val="tx1"/>
              </a:solidFill>
            </a:endParaRPr>
          </a:p>
        </p:txBody>
      </p:sp>
      <p:sp>
        <p:nvSpPr>
          <p:cNvPr id="19" name="CuadroTexto 18">
            <a:extLst>
              <a:ext uri="{FF2B5EF4-FFF2-40B4-BE49-F238E27FC236}">
                <a16:creationId xmlns:a16="http://schemas.microsoft.com/office/drawing/2014/main" id="{C6676C05-08D3-4828-91DF-9D811665714A}"/>
              </a:ext>
            </a:extLst>
          </p:cNvPr>
          <p:cNvSpPr txBox="1"/>
          <p:nvPr/>
        </p:nvSpPr>
        <p:spPr>
          <a:xfrm>
            <a:off x="5116364" y="4510513"/>
            <a:ext cx="6669797" cy="461665"/>
          </a:xfrm>
          <a:prstGeom prst="rect">
            <a:avLst/>
          </a:prstGeom>
          <a:noFill/>
        </p:spPr>
        <p:txBody>
          <a:bodyPr wrap="square">
            <a:spAutoFit/>
          </a:bodyPr>
          <a:lstStyle/>
          <a:p>
            <a:pPr algn="l"/>
            <a:r>
              <a:rPr lang="es-AR" sz="2400" b="0" i="0" dirty="0">
                <a:solidFill>
                  <a:srgbClr val="000000"/>
                </a:solidFill>
                <a:effectLst/>
                <a:latin typeface="Times New Roman" panose="02020603050405020304" pitchFamily="18" charset="0"/>
              </a:rPr>
              <a:t>https://rfpv2wkpwxm.typeform.com/to/FieS4tgE</a:t>
            </a:r>
            <a:endParaRPr lang="es-AR" sz="2400" dirty="0">
              <a:latin typeface="+mn-lt"/>
            </a:endParaRPr>
          </a:p>
        </p:txBody>
      </p:sp>
      <p:pic>
        <p:nvPicPr>
          <p:cNvPr id="22" name="Imagen 21">
            <a:extLst>
              <a:ext uri="{FF2B5EF4-FFF2-40B4-BE49-F238E27FC236}">
                <a16:creationId xmlns:a16="http://schemas.microsoft.com/office/drawing/2014/main" id="{2C1557F7-0AAE-496D-BB13-2EB60ABDAC3E}"/>
              </a:ext>
            </a:extLst>
          </p:cNvPr>
          <p:cNvPicPr>
            <a:picLocks noChangeAspect="1"/>
          </p:cNvPicPr>
          <p:nvPr/>
        </p:nvPicPr>
        <p:blipFill>
          <a:blip r:embed="rId4" cstate="print"/>
          <a:stretch>
            <a:fillRect/>
          </a:stretch>
        </p:blipFill>
        <p:spPr>
          <a:xfrm>
            <a:off x="10948644" y="7937"/>
            <a:ext cx="1249920" cy="781200"/>
          </a:xfrm>
          <a:prstGeom prst="rect">
            <a:avLst/>
          </a:prstGeom>
        </p:spPr>
      </p:pic>
      <p:pic>
        <p:nvPicPr>
          <p:cNvPr id="7" name="Imagen 6" descr="Código QR&#10;&#10;Descripción generada automáticamente">
            <a:extLst>
              <a:ext uri="{FF2B5EF4-FFF2-40B4-BE49-F238E27FC236}">
                <a16:creationId xmlns:a16="http://schemas.microsoft.com/office/drawing/2014/main" id="{4688A318-1DD2-4D92-A1DE-83F51AF42F3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84201" y="1291607"/>
            <a:ext cx="3024765" cy="3024765"/>
          </a:xfrm>
          <a:prstGeom prst="rect">
            <a:avLst/>
          </a:prstGeom>
        </p:spPr>
      </p:pic>
    </p:spTree>
    <p:extLst>
      <p:ext uri="{BB962C8B-B14F-4D97-AF65-F5344CB8AC3E}">
        <p14:creationId xmlns:p14="http://schemas.microsoft.com/office/powerpoint/2010/main" val="2134220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ángulo 50">
            <a:extLst>
              <a:ext uri="{FF2B5EF4-FFF2-40B4-BE49-F238E27FC236}">
                <a16:creationId xmlns:a16="http://schemas.microsoft.com/office/drawing/2014/main" id="{E774C966-9F13-4032-9B4E-F7D42CFAEF22}"/>
              </a:ext>
            </a:extLst>
          </p:cNvPr>
          <p:cNvSpPr/>
          <p:nvPr/>
        </p:nvSpPr>
        <p:spPr>
          <a:xfrm rot="16200000">
            <a:off x="-1952466" y="3694224"/>
            <a:ext cx="4275993" cy="371061"/>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pic>
        <p:nvPicPr>
          <p:cNvPr id="13" name="Picture 12">
            <a:extLst>
              <a:ext uri="{FF2B5EF4-FFF2-40B4-BE49-F238E27FC236}">
                <a16:creationId xmlns:a16="http://schemas.microsoft.com/office/drawing/2014/main" id="{D5864043-D11B-DE77-AC2B-BDF8845FA134}"/>
              </a:ext>
            </a:extLst>
          </p:cNvPr>
          <p:cNvPicPr>
            <a:picLocks noChangeAspect="1"/>
          </p:cNvPicPr>
          <p:nvPr/>
        </p:nvPicPr>
        <p:blipFill rotWithShape="1">
          <a:blip r:embed="rId3"/>
          <a:srcRect b="29880"/>
          <a:stretch/>
        </p:blipFill>
        <p:spPr>
          <a:xfrm>
            <a:off x="3559945" y="5502409"/>
            <a:ext cx="4696287" cy="601107"/>
          </a:xfrm>
          <a:prstGeom prst="rect">
            <a:avLst/>
          </a:prstGeom>
        </p:spPr>
      </p:pic>
      <p:pic>
        <p:nvPicPr>
          <p:cNvPr id="4" name="Picture 3">
            <a:extLst>
              <a:ext uri="{FF2B5EF4-FFF2-40B4-BE49-F238E27FC236}">
                <a16:creationId xmlns:a16="http://schemas.microsoft.com/office/drawing/2014/main" id="{3228F851-92F1-EFDC-C086-A3D6590BDF0A}"/>
              </a:ext>
            </a:extLst>
          </p:cNvPr>
          <p:cNvPicPr>
            <a:picLocks noChangeAspect="1"/>
          </p:cNvPicPr>
          <p:nvPr/>
        </p:nvPicPr>
        <p:blipFill rotWithShape="1">
          <a:blip r:embed="rId4"/>
          <a:srcRect r="2133" b="1670"/>
          <a:stretch/>
        </p:blipFill>
        <p:spPr>
          <a:xfrm>
            <a:off x="3559944" y="1890943"/>
            <a:ext cx="4696287" cy="3515557"/>
          </a:xfrm>
          <a:prstGeom prst="rect">
            <a:avLst/>
          </a:prstGeom>
        </p:spPr>
      </p:pic>
      <p:sp>
        <p:nvSpPr>
          <p:cNvPr id="5" name="Título 13">
            <a:extLst>
              <a:ext uri="{FF2B5EF4-FFF2-40B4-BE49-F238E27FC236}">
                <a16:creationId xmlns:a16="http://schemas.microsoft.com/office/drawing/2014/main" id="{62C79027-6381-5A5E-6CA2-BA733C58D045}"/>
              </a:ext>
            </a:extLst>
          </p:cNvPr>
          <p:cNvSpPr txBox="1">
            <a:spLocks/>
          </p:cNvSpPr>
          <p:nvPr/>
        </p:nvSpPr>
        <p:spPr>
          <a:xfrm>
            <a:off x="2823099" y="802022"/>
            <a:ext cx="6658252" cy="1331825"/>
          </a:xfrm>
          <a:prstGeom prst="rect">
            <a:avLst/>
          </a:prstGeom>
        </p:spPr>
        <p:txBody>
          <a:bodyPr anchor="t"/>
          <a:lstStyle>
            <a:defPPr>
              <a:defRPr lang="es-AR"/>
            </a:defPPr>
            <a:lvl1pPr algn="ctr">
              <a:lnSpc>
                <a:spcPct val="90000"/>
              </a:lnSpc>
              <a:spcBef>
                <a:spcPct val="0"/>
              </a:spcBef>
              <a:buNone/>
              <a:defRPr sz="2400" b="1">
                <a:solidFill>
                  <a:srgbClr val="002060"/>
                </a:solidFill>
                <a:latin typeface="Arial" panose="020B0604020202020204" pitchFamily="34" charset="0"/>
                <a:ea typeface="+mj-ea"/>
                <a:cs typeface="Arial" panose="020B0604020202020204" pitchFamily="34" charset="0"/>
              </a:defRPr>
            </a:lvl1pPr>
          </a:lstStyle>
          <a:p>
            <a:r>
              <a:rPr lang="es-AR" dirty="0"/>
              <a:t>Balance de género de la dotación total del sector O&amp;G</a:t>
            </a:r>
            <a:endParaRPr lang="es-AR" sz="2000" b="0" dirty="0"/>
          </a:p>
        </p:txBody>
      </p:sp>
      <p:pic>
        <p:nvPicPr>
          <p:cNvPr id="9" name="Picture 8">
            <a:extLst>
              <a:ext uri="{FF2B5EF4-FFF2-40B4-BE49-F238E27FC236}">
                <a16:creationId xmlns:a16="http://schemas.microsoft.com/office/drawing/2014/main" id="{879235AD-0951-51FC-225B-32523C684FF1}"/>
              </a:ext>
            </a:extLst>
          </p:cNvPr>
          <p:cNvPicPr>
            <a:picLocks noChangeAspect="1"/>
          </p:cNvPicPr>
          <p:nvPr/>
        </p:nvPicPr>
        <p:blipFill>
          <a:blip r:embed="rId5"/>
          <a:stretch>
            <a:fillRect/>
          </a:stretch>
        </p:blipFill>
        <p:spPr>
          <a:xfrm>
            <a:off x="8874195" y="3526833"/>
            <a:ext cx="2570918" cy="2576683"/>
          </a:xfrm>
          <a:prstGeom prst="rect">
            <a:avLst/>
          </a:prstGeom>
        </p:spPr>
      </p:pic>
    </p:spTree>
    <p:extLst>
      <p:ext uri="{BB962C8B-B14F-4D97-AF65-F5344CB8AC3E}">
        <p14:creationId xmlns:p14="http://schemas.microsoft.com/office/powerpoint/2010/main" val="3096304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ángulo 50">
            <a:extLst>
              <a:ext uri="{FF2B5EF4-FFF2-40B4-BE49-F238E27FC236}">
                <a16:creationId xmlns:a16="http://schemas.microsoft.com/office/drawing/2014/main" id="{E774C966-9F13-4032-9B4E-F7D42CFAEF22}"/>
              </a:ext>
            </a:extLst>
          </p:cNvPr>
          <p:cNvSpPr/>
          <p:nvPr/>
        </p:nvSpPr>
        <p:spPr>
          <a:xfrm rot="16200000">
            <a:off x="-1952466" y="3694224"/>
            <a:ext cx="4275993" cy="371061"/>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0" name="Título 13">
            <a:extLst>
              <a:ext uri="{FF2B5EF4-FFF2-40B4-BE49-F238E27FC236}">
                <a16:creationId xmlns:a16="http://schemas.microsoft.com/office/drawing/2014/main" id="{BC20CE62-E9E4-A3D4-71CD-9211BCC6561D}"/>
              </a:ext>
            </a:extLst>
          </p:cNvPr>
          <p:cNvSpPr txBox="1">
            <a:spLocks/>
          </p:cNvSpPr>
          <p:nvPr/>
        </p:nvSpPr>
        <p:spPr>
          <a:xfrm>
            <a:off x="4019031" y="802022"/>
            <a:ext cx="4153939" cy="1331825"/>
          </a:xfrm>
          <a:prstGeom prst="rect">
            <a:avLst/>
          </a:prstGeom>
        </p:spPr>
        <p:txBody>
          <a:bodyPr anchor="t"/>
          <a:lstStyle>
            <a:defPPr>
              <a:defRPr lang="es-AR"/>
            </a:defPPr>
            <a:lvl1pPr algn="ctr">
              <a:lnSpc>
                <a:spcPct val="90000"/>
              </a:lnSpc>
              <a:spcBef>
                <a:spcPct val="0"/>
              </a:spcBef>
              <a:buNone/>
              <a:defRPr sz="2400" b="1">
                <a:solidFill>
                  <a:srgbClr val="002060"/>
                </a:solidFill>
                <a:latin typeface="Arial" panose="020B0604020202020204" pitchFamily="34" charset="0"/>
                <a:ea typeface="+mj-ea"/>
                <a:cs typeface="Arial" panose="020B0604020202020204" pitchFamily="34" charset="0"/>
              </a:defRPr>
            </a:lvl1pPr>
          </a:lstStyle>
          <a:p>
            <a:r>
              <a:rPr lang="es-AR" dirty="0"/>
              <a:t>Segmentación Vertical</a:t>
            </a:r>
            <a:endParaRPr lang="es-AR" sz="2000" b="0" dirty="0"/>
          </a:p>
        </p:txBody>
      </p:sp>
      <p:pic>
        <p:nvPicPr>
          <p:cNvPr id="6" name="Picture 5">
            <a:extLst>
              <a:ext uri="{FF2B5EF4-FFF2-40B4-BE49-F238E27FC236}">
                <a16:creationId xmlns:a16="http://schemas.microsoft.com/office/drawing/2014/main" id="{34D1C6F6-0128-A68F-D223-330207E8DF29}"/>
              </a:ext>
            </a:extLst>
          </p:cNvPr>
          <p:cNvPicPr>
            <a:picLocks noChangeAspect="1"/>
          </p:cNvPicPr>
          <p:nvPr/>
        </p:nvPicPr>
        <p:blipFill>
          <a:blip r:embed="rId3"/>
          <a:stretch>
            <a:fillRect/>
          </a:stretch>
        </p:blipFill>
        <p:spPr>
          <a:xfrm>
            <a:off x="7359990" y="1843899"/>
            <a:ext cx="4287514" cy="4459015"/>
          </a:xfrm>
          <a:prstGeom prst="rect">
            <a:avLst/>
          </a:prstGeom>
        </p:spPr>
      </p:pic>
      <p:pic>
        <p:nvPicPr>
          <p:cNvPr id="3" name="Picture 2">
            <a:extLst>
              <a:ext uri="{FF2B5EF4-FFF2-40B4-BE49-F238E27FC236}">
                <a16:creationId xmlns:a16="http://schemas.microsoft.com/office/drawing/2014/main" id="{CCF75189-042F-8E39-90EA-98EE1D265960}"/>
              </a:ext>
            </a:extLst>
          </p:cNvPr>
          <p:cNvPicPr>
            <a:picLocks noChangeAspect="1"/>
          </p:cNvPicPr>
          <p:nvPr/>
        </p:nvPicPr>
        <p:blipFill>
          <a:blip r:embed="rId4"/>
          <a:stretch>
            <a:fillRect/>
          </a:stretch>
        </p:blipFill>
        <p:spPr>
          <a:xfrm>
            <a:off x="849170" y="2133847"/>
            <a:ext cx="5893839" cy="3755254"/>
          </a:xfrm>
          <a:prstGeom prst="rect">
            <a:avLst/>
          </a:prstGeom>
        </p:spPr>
      </p:pic>
    </p:spTree>
    <p:extLst>
      <p:ext uri="{BB962C8B-B14F-4D97-AF65-F5344CB8AC3E}">
        <p14:creationId xmlns:p14="http://schemas.microsoft.com/office/powerpoint/2010/main" val="4154440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ángulo 50">
            <a:extLst>
              <a:ext uri="{FF2B5EF4-FFF2-40B4-BE49-F238E27FC236}">
                <a16:creationId xmlns:a16="http://schemas.microsoft.com/office/drawing/2014/main" id="{E774C966-9F13-4032-9B4E-F7D42CFAEF22}"/>
              </a:ext>
            </a:extLst>
          </p:cNvPr>
          <p:cNvSpPr/>
          <p:nvPr/>
        </p:nvSpPr>
        <p:spPr>
          <a:xfrm rot="16200000">
            <a:off x="-1952466" y="3694224"/>
            <a:ext cx="4275993" cy="371061"/>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0" name="Título 13">
            <a:extLst>
              <a:ext uri="{FF2B5EF4-FFF2-40B4-BE49-F238E27FC236}">
                <a16:creationId xmlns:a16="http://schemas.microsoft.com/office/drawing/2014/main" id="{BC20CE62-E9E4-A3D4-71CD-9211BCC6561D}"/>
              </a:ext>
            </a:extLst>
          </p:cNvPr>
          <p:cNvSpPr txBox="1">
            <a:spLocks/>
          </p:cNvSpPr>
          <p:nvPr/>
        </p:nvSpPr>
        <p:spPr>
          <a:xfrm>
            <a:off x="2994870" y="713167"/>
            <a:ext cx="5194877" cy="880742"/>
          </a:xfrm>
          <a:prstGeom prst="rect">
            <a:avLst/>
          </a:prstGeom>
        </p:spPr>
        <p:txBody>
          <a:bodyPr anchor="t"/>
          <a:lstStyle>
            <a:defPPr>
              <a:defRPr lang="es-AR"/>
            </a:defPPr>
            <a:lvl1pPr algn="ctr">
              <a:lnSpc>
                <a:spcPct val="90000"/>
              </a:lnSpc>
              <a:spcBef>
                <a:spcPct val="0"/>
              </a:spcBef>
              <a:buNone/>
              <a:defRPr sz="2400" b="1">
                <a:solidFill>
                  <a:srgbClr val="002060"/>
                </a:solidFill>
                <a:latin typeface="Arial" panose="020B0604020202020204" pitchFamily="34" charset="0"/>
                <a:ea typeface="+mj-ea"/>
                <a:cs typeface="Arial" panose="020B0604020202020204" pitchFamily="34" charset="0"/>
              </a:defRPr>
            </a:lvl1pPr>
          </a:lstStyle>
          <a:p>
            <a:r>
              <a:rPr lang="es-AR" dirty="0"/>
              <a:t>Segmentación Horizontal</a:t>
            </a:r>
            <a:endParaRPr lang="es-AR" sz="2000" b="0" dirty="0"/>
          </a:p>
        </p:txBody>
      </p:sp>
      <p:pic>
        <p:nvPicPr>
          <p:cNvPr id="6" name="Picture 5">
            <a:extLst>
              <a:ext uri="{FF2B5EF4-FFF2-40B4-BE49-F238E27FC236}">
                <a16:creationId xmlns:a16="http://schemas.microsoft.com/office/drawing/2014/main" id="{349E6DD8-DCA8-FA36-2EE8-7021ED620DB5}"/>
              </a:ext>
            </a:extLst>
          </p:cNvPr>
          <p:cNvPicPr>
            <a:picLocks noChangeAspect="1"/>
          </p:cNvPicPr>
          <p:nvPr/>
        </p:nvPicPr>
        <p:blipFill>
          <a:blip r:embed="rId3"/>
          <a:stretch>
            <a:fillRect/>
          </a:stretch>
        </p:blipFill>
        <p:spPr>
          <a:xfrm>
            <a:off x="8011485" y="1766889"/>
            <a:ext cx="3799208" cy="4250862"/>
          </a:xfrm>
          <a:prstGeom prst="rect">
            <a:avLst/>
          </a:prstGeom>
        </p:spPr>
      </p:pic>
      <p:pic>
        <p:nvPicPr>
          <p:cNvPr id="3" name="Picture 2">
            <a:extLst>
              <a:ext uri="{FF2B5EF4-FFF2-40B4-BE49-F238E27FC236}">
                <a16:creationId xmlns:a16="http://schemas.microsoft.com/office/drawing/2014/main" id="{F34F479D-22A5-EF9A-7E33-937568F7CDEF}"/>
              </a:ext>
            </a:extLst>
          </p:cNvPr>
          <p:cNvPicPr>
            <a:picLocks noChangeAspect="1"/>
          </p:cNvPicPr>
          <p:nvPr/>
        </p:nvPicPr>
        <p:blipFill>
          <a:blip r:embed="rId4"/>
          <a:stretch>
            <a:fillRect/>
          </a:stretch>
        </p:blipFill>
        <p:spPr>
          <a:xfrm>
            <a:off x="721405" y="1741758"/>
            <a:ext cx="7064312" cy="4622232"/>
          </a:xfrm>
          <a:prstGeom prst="rect">
            <a:avLst/>
          </a:prstGeom>
        </p:spPr>
      </p:pic>
    </p:spTree>
    <p:extLst>
      <p:ext uri="{BB962C8B-B14F-4D97-AF65-F5344CB8AC3E}">
        <p14:creationId xmlns:p14="http://schemas.microsoft.com/office/powerpoint/2010/main" val="31431373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ángulo 50">
            <a:extLst>
              <a:ext uri="{FF2B5EF4-FFF2-40B4-BE49-F238E27FC236}">
                <a16:creationId xmlns:a16="http://schemas.microsoft.com/office/drawing/2014/main" id="{E774C966-9F13-4032-9B4E-F7D42CFAEF22}"/>
              </a:ext>
            </a:extLst>
          </p:cNvPr>
          <p:cNvSpPr/>
          <p:nvPr/>
        </p:nvSpPr>
        <p:spPr>
          <a:xfrm rot="16200000">
            <a:off x="-1952466" y="3694224"/>
            <a:ext cx="4275993" cy="371061"/>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pic>
        <p:nvPicPr>
          <p:cNvPr id="6" name="Picture 5">
            <a:extLst>
              <a:ext uri="{FF2B5EF4-FFF2-40B4-BE49-F238E27FC236}">
                <a16:creationId xmlns:a16="http://schemas.microsoft.com/office/drawing/2014/main" id="{80911800-9258-95B3-FE54-43E03A67D93D}"/>
              </a:ext>
            </a:extLst>
          </p:cNvPr>
          <p:cNvPicPr>
            <a:picLocks noChangeAspect="1"/>
          </p:cNvPicPr>
          <p:nvPr/>
        </p:nvPicPr>
        <p:blipFill>
          <a:blip r:embed="rId3"/>
          <a:stretch>
            <a:fillRect/>
          </a:stretch>
        </p:blipFill>
        <p:spPr>
          <a:xfrm>
            <a:off x="6993273" y="1641379"/>
            <a:ext cx="4648200" cy="4476750"/>
          </a:xfrm>
          <a:prstGeom prst="rect">
            <a:avLst/>
          </a:prstGeom>
        </p:spPr>
      </p:pic>
      <p:pic>
        <p:nvPicPr>
          <p:cNvPr id="3" name="Picture 2">
            <a:extLst>
              <a:ext uri="{FF2B5EF4-FFF2-40B4-BE49-F238E27FC236}">
                <a16:creationId xmlns:a16="http://schemas.microsoft.com/office/drawing/2014/main" id="{D09101E2-C40D-EED6-AAD6-5F8A08511285}"/>
              </a:ext>
            </a:extLst>
          </p:cNvPr>
          <p:cNvPicPr>
            <a:picLocks noChangeAspect="1"/>
          </p:cNvPicPr>
          <p:nvPr/>
        </p:nvPicPr>
        <p:blipFill>
          <a:blip r:embed="rId4"/>
          <a:stretch>
            <a:fillRect/>
          </a:stretch>
        </p:blipFill>
        <p:spPr>
          <a:xfrm>
            <a:off x="1558092" y="1365154"/>
            <a:ext cx="4537908" cy="5372232"/>
          </a:xfrm>
          <a:prstGeom prst="rect">
            <a:avLst/>
          </a:prstGeom>
        </p:spPr>
      </p:pic>
      <p:sp>
        <p:nvSpPr>
          <p:cNvPr id="2" name="Título 13">
            <a:extLst>
              <a:ext uri="{FF2B5EF4-FFF2-40B4-BE49-F238E27FC236}">
                <a16:creationId xmlns:a16="http://schemas.microsoft.com/office/drawing/2014/main" id="{43E3A3BD-3B43-CD5F-3287-12B5E896C350}"/>
              </a:ext>
            </a:extLst>
          </p:cNvPr>
          <p:cNvSpPr txBox="1">
            <a:spLocks/>
          </p:cNvSpPr>
          <p:nvPr/>
        </p:nvSpPr>
        <p:spPr>
          <a:xfrm>
            <a:off x="2994870" y="713167"/>
            <a:ext cx="5194877" cy="880742"/>
          </a:xfrm>
          <a:prstGeom prst="rect">
            <a:avLst/>
          </a:prstGeom>
        </p:spPr>
        <p:txBody>
          <a:bodyPr anchor="t"/>
          <a:lstStyle>
            <a:defPPr>
              <a:defRPr lang="es-AR"/>
            </a:defPPr>
            <a:lvl1pPr algn="ctr">
              <a:lnSpc>
                <a:spcPct val="90000"/>
              </a:lnSpc>
              <a:spcBef>
                <a:spcPct val="0"/>
              </a:spcBef>
              <a:buNone/>
              <a:defRPr sz="2400" b="1">
                <a:solidFill>
                  <a:srgbClr val="002060"/>
                </a:solidFill>
                <a:latin typeface="Arial" panose="020B0604020202020204" pitchFamily="34" charset="0"/>
                <a:ea typeface="+mj-ea"/>
                <a:cs typeface="Arial" panose="020B0604020202020204" pitchFamily="34" charset="0"/>
              </a:defRPr>
            </a:lvl1pPr>
          </a:lstStyle>
          <a:p>
            <a:r>
              <a:rPr lang="es-AR" dirty="0"/>
              <a:t>Segmentación Horizontal</a:t>
            </a:r>
            <a:endParaRPr lang="es-AR" sz="2000" b="0" dirty="0"/>
          </a:p>
        </p:txBody>
      </p:sp>
    </p:spTree>
    <p:extLst>
      <p:ext uri="{BB962C8B-B14F-4D97-AF65-F5344CB8AC3E}">
        <p14:creationId xmlns:p14="http://schemas.microsoft.com/office/powerpoint/2010/main" val="2048904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8A32C118-6426-19A2-2181-08CCF74CD2E4}"/>
              </a:ext>
            </a:extLst>
          </p:cNvPr>
          <p:cNvPicPr>
            <a:picLocks noChangeAspect="1"/>
          </p:cNvPicPr>
          <p:nvPr/>
        </p:nvPicPr>
        <p:blipFill rotWithShape="1">
          <a:blip r:embed="rId3"/>
          <a:srcRect r="30505"/>
          <a:stretch/>
        </p:blipFill>
        <p:spPr>
          <a:xfrm>
            <a:off x="6038564" y="2559309"/>
            <a:ext cx="352902" cy="1263346"/>
          </a:xfrm>
          <a:prstGeom prst="rect">
            <a:avLst/>
          </a:prstGeom>
        </p:spPr>
      </p:pic>
      <p:pic>
        <p:nvPicPr>
          <p:cNvPr id="17" name="Picture 16">
            <a:extLst>
              <a:ext uri="{FF2B5EF4-FFF2-40B4-BE49-F238E27FC236}">
                <a16:creationId xmlns:a16="http://schemas.microsoft.com/office/drawing/2014/main" id="{304F198A-B6A1-3688-B9EF-52FC1951C5AF}"/>
              </a:ext>
            </a:extLst>
          </p:cNvPr>
          <p:cNvPicPr>
            <a:picLocks noChangeAspect="1"/>
          </p:cNvPicPr>
          <p:nvPr/>
        </p:nvPicPr>
        <p:blipFill>
          <a:blip r:embed="rId4"/>
          <a:stretch>
            <a:fillRect/>
          </a:stretch>
        </p:blipFill>
        <p:spPr>
          <a:xfrm>
            <a:off x="10761861" y="2559309"/>
            <a:ext cx="352901" cy="1151573"/>
          </a:xfrm>
          <a:prstGeom prst="rect">
            <a:avLst/>
          </a:prstGeom>
        </p:spPr>
      </p:pic>
      <p:sp>
        <p:nvSpPr>
          <p:cNvPr id="51" name="Rectángulo 50">
            <a:extLst>
              <a:ext uri="{FF2B5EF4-FFF2-40B4-BE49-F238E27FC236}">
                <a16:creationId xmlns:a16="http://schemas.microsoft.com/office/drawing/2014/main" id="{E774C966-9F13-4032-9B4E-F7D42CFAEF22}"/>
              </a:ext>
            </a:extLst>
          </p:cNvPr>
          <p:cNvSpPr/>
          <p:nvPr/>
        </p:nvSpPr>
        <p:spPr>
          <a:xfrm rot="16200000">
            <a:off x="-1952466" y="3694224"/>
            <a:ext cx="4275993" cy="371061"/>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0" name="Título 13">
            <a:extLst>
              <a:ext uri="{FF2B5EF4-FFF2-40B4-BE49-F238E27FC236}">
                <a16:creationId xmlns:a16="http://schemas.microsoft.com/office/drawing/2014/main" id="{BC20CE62-E9E4-A3D4-71CD-9211BCC6561D}"/>
              </a:ext>
            </a:extLst>
          </p:cNvPr>
          <p:cNvSpPr txBox="1">
            <a:spLocks/>
          </p:cNvSpPr>
          <p:nvPr/>
        </p:nvSpPr>
        <p:spPr>
          <a:xfrm>
            <a:off x="3195961" y="772546"/>
            <a:ext cx="5361349" cy="1331825"/>
          </a:xfrm>
          <a:prstGeom prst="rect">
            <a:avLst/>
          </a:prstGeom>
        </p:spPr>
        <p:txBody>
          <a:bodyPr anchor="t"/>
          <a:lstStyle>
            <a:defPPr>
              <a:defRPr lang="es-AR"/>
            </a:defPPr>
            <a:lvl1pPr algn="ctr">
              <a:lnSpc>
                <a:spcPct val="90000"/>
              </a:lnSpc>
              <a:spcBef>
                <a:spcPct val="0"/>
              </a:spcBef>
              <a:buNone/>
              <a:defRPr sz="2400" b="1">
                <a:solidFill>
                  <a:srgbClr val="002060"/>
                </a:solidFill>
                <a:latin typeface="Arial" panose="020B0604020202020204" pitchFamily="34" charset="0"/>
                <a:ea typeface="+mj-ea"/>
                <a:cs typeface="Arial" panose="020B0604020202020204" pitchFamily="34" charset="0"/>
              </a:defRPr>
            </a:lvl1pPr>
          </a:lstStyle>
          <a:p>
            <a:r>
              <a:rPr lang="es-AR" dirty="0"/>
              <a:t>Compromisos Institucionalizados</a:t>
            </a:r>
            <a:endParaRPr lang="es-AR" sz="2000" b="0" dirty="0"/>
          </a:p>
        </p:txBody>
      </p:sp>
      <p:sp>
        <p:nvSpPr>
          <p:cNvPr id="23" name="TextBox 22">
            <a:extLst>
              <a:ext uri="{FF2B5EF4-FFF2-40B4-BE49-F238E27FC236}">
                <a16:creationId xmlns:a16="http://schemas.microsoft.com/office/drawing/2014/main" id="{0BBAE308-4E94-E8CB-932C-168A5B02A7EE}"/>
              </a:ext>
            </a:extLst>
          </p:cNvPr>
          <p:cNvSpPr txBox="1"/>
          <p:nvPr/>
        </p:nvSpPr>
        <p:spPr>
          <a:xfrm>
            <a:off x="6281055" y="2797017"/>
            <a:ext cx="4655742" cy="738664"/>
          </a:xfrm>
          <a:prstGeom prst="rect">
            <a:avLst/>
          </a:prstGeom>
          <a:solidFill>
            <a:schemeClr val="bg1"/>
          </a:solidFill>
        </p:spPr>
        <p:txBody>
          <a:bodyPr wrap="square" rtlCol="0">
            <a:spAutoFit/>
          </a:bodyPr>
          <a:lstStyle/>
          <a:p>
            <a:r>
              <a:rPr lang="es-AR" sz="1400" dirty="0">
                <a:solidFill>
                  <a:schemeClr val="bg2">
                    <a:lumMod val="50000"/>
                  </a:schemeClr>
                </a:solidFill>
                <a:latin typeface="Arial" panose="020B0604020202020204" pitchFamily="34" charset="0"/>
                <a:cs typeface="Arial" panose="020B0604020202020204" pitchFamily="34" charset="0"/>
              </a:rPr>
              <a:t>En general, las empresas que han desarrollado estos compromisos muestran tasas de feminidad unos puntos más altas y mayores avances en la agenda de género.</a:t>
            </a:r>
          </a:p>
        </p:txBody>
      </p:sp>
      <p:pic>
        <p:nvPicPr>
          <p:cNvPr id="4" name="Imagen 3">
            <a:extLst>
              <a:ext uri="{FF2B5EF4-FFF2-40B4-BE49-F238E27FC236}">
                <a16:creationId xmlns:a16="http://schemas.microsoft.com/office/drawing/2014/main" id="{B59441C1-EBA7-297D-BCC3-E866D9B8AF70}"/>
              </a:ext>
            </a:extLst>
          </p:cNvPr>
          <p:cNvPicPr>
            <a:picLocks noChangeAspect="1"/>
          </p:cNvPicPr>
          <p:nvPr/>
        </p:nvPicPr>
        <p:blipFill>
          <a:blip r:embed="rId5"/>
          <a:stretch>
            <a:fillRect/>
          </a:stretch>
        </p:blipFill>
        <p:spPr>
          <a:xfrm>
            <a:off x="1077238" y="1408641"/>
            <a:ext cx="4967112" cy="5106495"/>
          </a:xfrm>
          <a:prstGeom prst="rect">
            <a:avLst/>
          </a:prstGeom>
        </p:spPr>
      </p:pic>
      <p:pic>
        <p:nvPicPr>
          <p:cNvPr id="8" name="Picture 19">
            <a:extLst>
              <a:ext uri="{FF2B5EF4-FFF2-40B4-BE49-F238E27FC236}">
                <a16:creationId xmlns:a16="http://schemas.microsoft.com/office/drawing/2014/main" id="{08217FD0-7AD3-9EB8-E878-77B1770CB2AC}"/>
              </a:ext>
            </a:extLst>
          </p:cNvPr>
          <p:cNvPicPr>
            <a:picLocks noChangeAspect="1"/>
          </p:cNvPicPr>
          <p:nvPr/>
        </p:nvPicPr>
        <p:blipFill rotWithShape="1">
          <a:blip r:embed="rId3"/>
          <a:srcRect r="30505"/>
          <a:stretch/>
        </p:blipFill>
        <p:spPr>
          <a:xfrm>
            <a:off x="6048925" y="3919072"/>
            <a:ext cx="352902" cy="942346"/>
          </a:xfrm>
          <a:prstGeom prst="rect">
            <a:avLst/>
          </a:prstGeom>
        </p:spPr>
      </p:pic>
      <p:pic>
        <p:nvPicPr>
          <p:cNvPr id="9" name="Picture 20">
            <a:extLst>
              <a:ext uri="{FF2B5EF4-FFF2-40B4-BE49-F238E27FC236}">
                <a16:creationId xmlns:a16="http://schemas.microsoft.com/office/drawing/2014/main" id="{A5391ADA-3C86-9360-CBD7-FC77746E6229}"/>
              </a:ext>
            </a:extLst>
          </p:cNvPr>
          <p:cNvPicPr>
            <a:picLocks noChangeAspect="1"/>
          </p:cNvPicPr>
          <p:nvPr/>
        </p:nvPicPr>
        <p:blipFill>
          <a:blip r:embed="rId4"/>
          <a:stretch>
            <a:fillRect/>
          </a:stretch>
        </p:blipFill>
        <p:spPr>
          <a:xfrm>
            <a:off x="10799389" y="3919072"/>
            <a:ext cx="352901" cy="871531"/>
          </a:xfrm>
          <a:prstGeom prst="rect">
            <a:avLst/>
          </a:prstGeom>
        </p:spPr>
      </p:pic>
      <p:sp>
        <p:nvSpPr>
          <p:cNvPr id="11" name="TextBox 21">
            <a:extLst>
              <a:ext uri="{FF2B5EF4-FFF2-40B4-BE49-F238E27FC236}">
                <a16:creationId xmlns:a16="http://schemas.microsoft.com/office/drawing/2014/main" id="{7BBA2415-BEBD-B89F-40D0-6C6FC73C20FC}"/>
              </a:ext>
            </a:extLst>
          </p:cNvPr>
          <p:cNvSpPr txBox="1"/>
          <p:nvPr/>
        </p:nvSpPr>
        <p:spPr>
          <a:xfrm>
            <a:off x="6281055" y="4171674"/>
            <a:ext cx="4655742" cy="523220"/>
          </a:xfrm>
          <a:prstGeom prst="rect">
            <a:avLst/>
          </a:prstGeom>
          <a:solidFill>
            <a:schemeClr val="bg1"/>
          </a:solidFill>
        </p:spPr>
        <p:txBody>
          <a:bodyPr wrap="square" rtlCol="0">
            <a:spAutoFit/>
          </a:bodyPr>
          <a:lstStyle>
            <a:defPPr>
              <a:defRPr lang="es-AR"/>
            </a:defPPr>
            <a:lvl1pPr>
              <a:defRPr sz="1400">
                <a:solidFill>
                  <a:schemeClr val="bg2">
                    <a:lumMod val="50000"/>
                  </a:schemeClr>
                </a:solidFill>
                <a:latin typeface="Arial" panose="020B0604020202020204" pitchFamily="34" charset="0"/>
                <a:cs typeface="Arial" panose="020B0604020202020204" pitchFamily="34" charset="0"/>
              </a:defRPr>
            </a:lvl1pPr>
          </a:lstStyle>
          <a:p>
            <a:r>
              <a:rPr lang="es-ES" dirty="0"/>
              <a:t>El 87% de estos Comité fueron creados en los últimos 5 años.</a:t>
            </a:r>
            <a:endParaRPr lang="es-AR" dirty="0"/>
          </a:p>
        </p:txBody>
      </p:sp>
    </p:spTree>
    <p:extLst>
      <p:ext uri="{BB962C8B-B14F-4D97-AF65-F5344CB8AC3E}">
        <p14:creationId xmlns:p14="http://schemas.microsoft.com/office/powerpoint/2010/main" val="4192521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8A32C118-6426-19A2-2181-08CCF74CD2E4}"/>
              </a:ext>
            </a:extLst>
          </p:cNvPr>
          <p:cNvPicPr>
            <a:picLocks noChangeAspect="1"/>
          </p:cNvPicPr>
          <p:nvPr/>
        </p:nvPicPr>
        <p:blipFill rotWithShape="1">
          <a:blip r:embed="rId3"/>
          <a:srcRect r="30505"/>
          <a:stretch/>
        </p:blipFill>
        <p:spPr>
          <a:xfrm>
            <a:off x="6575020" y="2711705"/>
            <a:ext cx="434233" cy="1554480"/>
          </a:xfrm>
          <a:prstGeom prst="rect">
            <a:avLst/>
          </a:prstGeom>
        </p:spPr>
      </p:pic>
      <p:pic>
        <p:nvPicPr>
          <p:cNvPr id="17" name="Picture 16">
            <a:extLst>
              <a:ext uri="{FF2B5EF4-FFF2-40B4-BE49-F238E27FC236}">
                <a16:creationId xmlns:a16="http://schemas.microsoft.com/office/drawing/2014/main" id="{304F198A-B6A1-3688-B9EF-52FC1951C5AF}"/>
              </a:ext>
            </a:extLst>
          </p:cNvPr>
          <p:cNvPicPr>
            <a:picLocks noChangeAspect="1"/>
          </p:cNvPicPr>
          <p:nvPr/>
        </p:nvPicPr>
        <p:blipFill>
          <a:blip r:embed="rId4"/>
          <a:stretch>
            <a:fillRect/>
          </a:stretch>
        </p:blipFill>
        <p:spPr>
          <a:xfrm>
            <a:off x="11305740" y="2780285"/>
            <a:ext cx="434340" cy="1417320"/>
          </a:xfrm>
          <a:prstGeom prst="rect">
            <a:avLst/>
          </a:prstGeom>
        </p:spPr>
      </p:pic>
      <p:sp>
        <p:nvSpPr>
          <p:cNvPr id="51" name="Rectángulo 50">
            <a:extLst>
              <a:ext uri="{FF2B5EF4-FFF2-40B4-BE49-F238E27FC236}">
                <a16:creationId xmlns:a16="http://schemas.microsoft.com/office/drawing/2014/main" id="{E774C966-9F13-4032-9B4E-F7D42CFAEF22}"/>
              </a:ext>
            </a:extLst>
          </p:cNvPr>
          <p:cNvSpPr/>
          <p:nvPr/>
        </p:nvSpPr>
        <p:spPr>
          <a:xfrm rot="16200000">
            <a:off x="-1952466" y="3694224"/>
            <a:ext cx="4275993" cy="371061"/>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0" name="Título 13">
            <a:extLst>
              <a:ext uri="{FF2B5EF4-FFF2-40B4-BE49-F238E27FC236}">
                <a16:creationId xmlns:a16="http://schemas.microsoft.com/office/drawing/2014/main" id="{BC20CE62-E9E4-A3D4-71CD-9211BCC6561D}"/>
              </a:ext>
            </a:extLst>
          </p:cNvPr>
          <p:cNvSpPr txBox="1">
            <a:spLocks/>
          </p:cNvSpPr>
          <p:nvPr/>
        </p:nvSpPr>
        <p:spPr>
          <a:xfrm>
            <a:off x="3195961" y="772546"/>
            <a:ext cx="5361349" cy="1331825"/>
          </a:xfrm>
          <a:prstGeom prst="rect">
            <a:avLst/>
          </a:prstGeom>
        </p:spPr>
        <p:txBody>
          <a:bodyPr anchor="t"/>
          <a:lstStyle>
            <a:defPPr>
              <a:defRPr lang="es-AR"/>
            </a:defPPr>
            <a:lvl1pPr algn="ctr">
              <a:lnSpc>
                <a:spcPct val="90000"/>
              </a:lnSpc>
              <a:spcBef>
                <a:spcPct val="0"/>
              </a:spcBef>
              <a:buNone/>
              <a:defRPr sz="2400" b="1">
                <a:solidFill>
                  <a:srgbClr val="002060"/>
                </a:solidFill>
                <a:latin typeface="Arial" panose="020B0604020202020204" pitchFamily="34" charset="0"/>
                <a:ea typeface="+mj-ea"/>
                <a:cs typeface="Arial" panose="020B0604020202020204" pitchFamily="34" charset="0"/>
              </a:defRPr>
            </a:lvl1pPr>
          </a:lstStyle>
          <a:p>
            <a:r>
              <a:rPr lang="es-AR" dirty="0"/>
              <a:t>Cuidados y Conciliaciones</a:t>
            </a:r>
            <a:endParaRPr lang="es-AR" sz="2000" b="0" dirty="0"/>
          </a:p>
        </p:txBody>
      </p:sp>
      <p:sp>
        <p:nvSpPr>
          <p:cNvPr id="23" name="TextBox 22">
            <a:extLst>
              <a:ext uri="{FF2B5EF4-FFF2-40B4-BE49-F238E27FC236}">
                <a16:creationId xmlns:a16="http://schemas.microsoft.com/office/drawing/2014/main" id="{0BBAE308-4E94-E8CB-932C-168A5B02A7EE}"/>
              </a:ext>
            </a:extLst>
          </p:cNvPr>
          <p:cNvSpPr txBox="1"/>
          <p:nvPr/>
        </p:nvSpPr>
        <p:spPr>
          <a:xfrm>
            <a:off x="6865893" y="2904170"/>
            <a:ext cx="4655742" cy="1169551"/>
          </a:xfrm>
          <a:prstGeom prst="rect">
            <a:avLst/>
          </a:prstGeom>
          <a:solidFill>
            <a:schemeClr val="bg1"/>
          </a:solidFill>
        </p:spPr>
        <p:txBody>
          <a:bodyPr wrap="square" rtlCol="0">
            <a:spAutoFit/>
          </a:bodyPr>
          <a:lstStyle/>
          <a:p>
            <a:r>
              <a:rPr lang="es-AR" sz="1400" dirty="0">
                <a:solidFill>
                  <a:schemeClr val="bg2">
                    <a:lumMod val="50000"/>
                  </a:schemeClr>
                </a:solidFill>
                <a:latin typeface="Arial" panose="020B0604020202020204" pitchFamily="34" charset="0"/>
                <a:cs typeface="Arial" panose="020B0604020202020204" pitchFamily="34" charset="0"/>
              </a:rPr>
              <a:t>Es importante el desarrollo de medidas más equitativas que promuevan la corresponsabilidad en las tareas de cuidado y mejoren la conciliación de la vida personal-laboral acompañando el desarrollo de carrera de varones y mujeres de manera más igualitaria</a:t>
            </a:r>
          </a:p>
        </p:txBody>
      </p:sp>
      <p:pic>
        <p:nvPicPr>
          <p:cNvPr id="4" name="Picture 3">
            <a:extLst>
              <a:ext uri="{FF2B5EF4-FFF2-40B4-BE49-F238E27FC236}">
                <a16:creationId xmlns:a16="http://schemas.microsoft.com/office/drawing/2014/main" id="{15B89BED-235C-58F0-E208-7C80B55C34A6}"/>
              </a:ext>
            </a:extLst>
          </p:cNvPr>
          <p:cNvPicPr>
            <a:picLocks noChangeAspect="1"/>
          </p:cNvPicPr>
          <p:nvPr/>
        </p:nvPicPr>
        <p:blipFill>
          <a:blip r:embed="rId5"/>
          <a:stretch>
            <a:fillRect/>
          </a:stretch>
        </p:blipFill>
        <p:spPr>
          <a:xfrm>
            <a:off x="948523" y="1431235"/>
            <a:ext cx="5497802" cy="4949687"/>
          </a:xfrm>
          <a:prstGeom prst="rect">
            <a:avLst/>
          </a:prstGeom>
        </p:spPr>
      </p:pic>
    </p:spTree>
    <p:extLst>
      <p:ext uri="{BB962C8B-B14F-4D97-AF65-F5344CB8AC3E}">
        <p14:creationId xmlns:p14="http://schemas.microsoft.com/office/powerpoint/2010/main" val="89794052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051B842D69D454883C3E9B551460A02" ma:contentTypeVersion="13" ma:contentTypeDescription="Crée un document." ma:contentTypeScope="" ma:versionID="8c4eb996a738677e8c2517bb5affb557">
  <xsd:schema xmlns:xsd="http://www.w3.org/2001/XMLSchema" xmlns:xs="http://www.w3.org/2001/XMLSchema" xmlns:p="http://schemas.microsoft.com/office/2006/metadata/properties" xmlns:ns3="cfb3695c-df4a-4ba3-8ebb-9bb61180b114" xmlns:ns4="7d60829d-ccbb-4dad-8e53-10e030528fe5" targetNamespace="http://schemas.microsoft.com/office/2006/metadata/properties" ma:root="true" ma:fieldsID="e79d44f2bacdd5974968f0070963773d" ns3:_="" ns4:_="">
    <xsd:import namespace="cfb3695c-df4a-4ba3-8ebb-9bb61180b114"/>
    <xsd:import namespace="7d60829d-ccbb-4dad-8e53-10e030528fe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DateTaken" minOccurs="0"/>
                <xsd:element ref="ns3:MediaServiceGenerationTime" minOccurs="0"/>
                <xsd:element ref="ns3:MediaServiceEventHashCode" minOccurs="0"/>
                <xsd:element ref="ns3:MediaServiceLocation" minOccurs="0"/>
                <xsd:element ref="ns3:MediaServiceOCR"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b3695c-df4a-4ba3-8ebb-9bb61180b11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d60829d-ccbb-4dad-8e53-10e030528fe5"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element name="SharingHintHash" ma:index="12"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350DBC8-57F6-434F-9E5C-210E1F268346}">
  <ds:schemaRefs>
    <ds:schemaRef ds:uri="http://schemas.microsoft.com/sharepoint/v3/contenttype/forms"/>
  </ds:schemaRefs>
</ds:datastoreItem>
</file>

<file path=customXml/itemProps2.xml><?xml version="1.0" encoding="utf-8"?>
<ds:datastoreItem xmlns:ds="http://schemas.openxmlformats.org/officeDocument/2006/customXml" ds:itemID="{4E960F30-23B9-40D2-8050-7B74026B8E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fb3695c-df4a-4ba3-8ebb-9bb61180b114"/>
    <ds:schemaRef ds:uri="7d60829d-ccbb-4dad-8e53-10e030528fe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B668C9D-A271-4671-A795-939A4B293008}">
  <ds:schemaRefs>
    <ds:schemaRef ds:uri="http://schemas.microsoft.com/office/infopath/2007/PartnerControls"/>
    <ds:schemaRef ds:uri="http://purl.org/dc/elements/1.1/"/>
    <ds:schemaRef ds:uri="http://schemas.microsoft.com/office/2006/documentManagement/types"/>
    <ds:schemaRef ds:uri="cfb3695c-df4a-4ba3-8ebb-9bb61180b114"/>
    <ds:schemaRef ds:uri="http://purl.org/dc/terms/"/>
    <ds:schemaRef ds:uri="http://schemas.openxmlformats.org/package/2006/metadata/core-properties"/>
    <ds:schemaRef ds:uri="http://purl.org/dc/dcmitype/"/>
    <ds:schemaRef ds:uri="7d60829d-ccbb-4dad-8e53-10e030528fe5"/>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21128</TotalTime>
  <Words>4379</Words>
  <Application>Microsoft Office PowerPoint</Application>
  <PresentationFormat>Panorámica</PresentationFormat>
  <Paragraphs>339</Paragraphs>
  <Slides>36</Slides>
  <Notes>30</Notes>
  <HiddenSlides>0</HiddenSlides>
  <MMClips>0</MMClips>
  <ScaleCrop>false</ScaleCrop>
  <HeadingPairs>
    <vt:vector size="6" baseType="variant">
      <vt:variant>
        <vt:lpstr>Fuentes usadas</vt:lpstr>
      </vt:variant>
      <vt:variant>
        <vt:i4>18</vt:i4>
      </vt:variant>
      <vt:variant>
        <vt:lpstr>Tema</vt:lpstr>
      </vt:variant>
      <vt:variant>
        <vt:i4>1</vt:i4>
      </vt:variant>
      <vt:variant>
        <vt:lpstr>Títulos de diapositiva</vt:lpstr>
      </vt:variant>
      <vt:variant>
        <vt:i4>36</vt:i4>
      </vt:variant>
    </vt:vector>
  </HeadingPairs>
  <TitlesOfParts>
    <vt:vector size="55" baseType="lpstr">
      <vt:lpstr>Arial</vt:lpstr>
      <vt:lpstr>Arial</vt:lpstr>
      <vt:lpstr>Calibri</vt:lpstr>
      <vt:lpstr>Calibri Light</vt:lpstr>
      <vt:lpstr>futura-pt</vt:lpstr>
      <vt:lpstr>Graphik</vt:lpstr>
      <vt:lpstr>Infra</vt:lpstr>
      <vt:lpstr>inherit</vt:lpstr>
      <vt:lpstr>Libre Franklin</vt:lpstr>
      <vt:lpstr>MentiText</vt:lpstr>
      <vt:lpstr>Montserrat</vt:lpstr>
      <vt:lpstr>Open Sans</vt:lpstr>
      <vt:lpstr>opensans</vt:lpstr>
      <vt:lpstr>opensans-bold</vt:lpstr>
      <vt:lpstr>Roboto</vt:lpstr>
      <vt:lpstr>Tahoma</vt:lpstr>
      <vt:lpstr>Times New Roman</vt:lpstr>
      <vt:lpstr>Verdana</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Organizaciones y Habilidades</vt:lpstr>
      <vt:lpstr>Presentación de PowerPoint</vt:lpstr>
      <vt:lpstr>Presentación de PowerPoint</vt:lpstr>
      <vt:lpstr>Presentación de PowerPoint</vt:lpstr>
      <vt:lpstr>Habilidades Blandas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Diego Fuentes</dc:creator>
  <cp:lastModifiedBy>Cordero, Evangelina Natalia</cp:lastModifiedBy>
  <cp:revision>391</cp:revision>
  <dcterms:created xsi:type="dcterms:W3CDTF">2020-10-07T18:33:45Z</dcterms:created>
  <dcterms:modified xsi:type="dcterms:W3CDTF">2023-11-25T19:31:14Z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b30ed1b-e95f-40b5-af89-828263f287a7_Enabled">
    <vt:lpwstr>True</vt:lpwstr>
  </property>
  <property fmtid="{D5CDD505-2E9C-101B-9397-08002B2CF9AE}" pid="3" name="MSIP_Label_2b30ed1b-e95f-40b5-af89-828263f287a7_SiteId">
    <vt:lpwstr>329e91b0-e21f-48fb-a071-456717ecc28e</vt:lpwstr>
  </property>
  <property fmtid="{D5CDD505-2E9C-101B-9397-08002B2CF9AE}" pid="4" name="MSIP_Label_2b30ed1b-e95f-40b5-af89-828263f287a7_Owner">
    <vt:lpwstr>gabriela.rosello@total.com</vt:lpwstr>
  </property>
  <property fmtid="{D5CDD505-2E9C-101B-9397-08002B2CF9AE}" pid="5" name="MSIP_Label_2b30ed1b-e95f-40b5-af89-828263f287a7_SetDate">
    <vt:lpwstr>2020-10-25T12:50:52.8131001Z</vt:lpwstr>
  </property>
  <property fmtid="{D5CDD505-2E9C-101B-9397-08002B2CF9AE}" pid="6" name="MSIP_Label_2b30ed1b-e95f-40b5-af89-828263f287a7_Name">
    <vt:lpwstr>Restricted</vt:lpwstr>
  </property>
  <property fmtid="{D5CDD505-2E9C-101B-9397-08002B2CF9AE}" pid="7" name="MSIP_Label_2b30ed1b-e95f-40b5-af89-828263f287a7_Application">
    <vt:lpwstr>Microsoft Azure Information Protection</vt:lpwstr>
  </property>
  <property fmtid="{D5CDD505-2E9C-101B-9397-08002B2CF9AE}" pid="8" name="MSIP_Label_2b30ed1b-e95f-40b5-af89-828263f287a7_ActionId">
    <vt:lpwstr>4a9b90f5-3323-45c3-a177-e0fad41473e4</vt:lpwstr>
  </property>
  <property fmtid="{D5CDD505-2E9C-101B-9397-08002B2CF9AE}" pid="9" name="MSIP_Label_2b30ed1b-e95f-40b5-af89-828263f287a7_Extended_MSFT_Method">
    <vt:lpwstr>Automatic</vt:lpwstr>
  </property>
  <property fmtid="{D5CDD505-2E9C-101B-9397-08002B2CF9AE}" pid="10" name="Sensitivity">
    <vt:lpwstr>Restricted</vt:lpwstr>
  </property>
  <property fmtid="{D5CDD505-2E9C-101B-9397-08002B2CF9AE}" pid="11" name="ContentTypeId">
    <vt:lpwstr>0x010100A051B842D69D454883C3E9B551460A02</vt:lpwstr>
  </property>
</Properties>
</file>

<file path=docProps/thumbnail.jpeg>
</file>